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21"/>
  </p:notesMasterIdLst>
  <p:sldIdLst>
    <p:sldId id="268" r:id="rId5"/>
    <p:sldId id="2600" r:id="rId6"/>
    <p:sldId id="2601" r:id="rId7"/>
    <p:sldId id="2602" r:id="rId8"/>
    <p:sldId id="2603" r:id="rId9"/>
    <p:sldId id="2604" r:id="rId10"/>
    <p:sldId id="2605" r:id="rId11"/>
    <p:sldId id="2607" r:id="rId12"/>
    <p:sldId id="2606" r:id="rId13"/>
    <p:sldId id="2608" r:id="rId14"/>
    <p:sldId id="2609" r:id="rId15"/>
    <p:sldId id="2610" r:id="rId16"/>
    <p:sldId id="2611" r:id="rId17"/>
    <p:sldId id="2612" r:id="rId18"/>
    <p:sldId id="2613" r:id="rId19"/>
    <p:sldId id="2614" r:id="rId20"/>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3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 id="2" name="Colm O'Reilly" initials="COR" lastIdx="2" clrIdx="1">
    <p:extLst>
      <p:ext uri="{19B8F6BF-5375-455C-9EA6-DF929625EA0E}">
        <p15:presenceInfo xmlns:p15="http://schemas.microsoft.com/office/powerpoint/2012/main" userId="Colm O'Reilly" providerId="None"/>
      </p:ext>
    </p:extLst>
  </p:cmAuthor>
  <p:cmAuthor id="3" name="Tiago Guerra" initials="TG" lastIdx="2" clrIdx="2">
    <p:extLst>
      <p:ext uri="{19B8F6BF-5375-455C-9EA6-DF929625EA0E}">
        <p15:presenceInfo xmlns:p15="http://schemas.microsoft.com/office/powerpoint/2012/main" userId="S::tiago.guerra@paddypowerbetfair.com::10cc9da5-f6db-4c81-b121-963b738919f7" providerId="AD"/>
      </p:ext>
    </p:extLst>
  </p:cmAuthor>
  <p:cmAuthor id="4" name="John Hiley" initials="JH" lastIdx="1" clrIdx="3">
    <p:extLst>
      <p:ext uri="{19B8F6BF-5375-455C-9EA6-DF929625EA0E}">
        <p15:presenceInfo xmlns:p15="http://schemas.microsoft.com/office/powerpoint/2012/main" userId="S::john.hiley@paddypowerbetfair.com::0404c501-0645-4aa1-a330-4ad842b448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009CDE"/>
    <a:srgbClr val="479A62"/>
    <a:srgbClr val="005151"/>
    <a:srgbClr val="FFE661"/>
    <a:srgbClr val="005152"/>
    <a:srgbClr val="DC4242"/>
    <a:srgbClr val="FF2600"/>
    <a:srgbClr val="FF7E79"/>
    <a:srgbClr val="007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94"/>
  </p:normalViewPr>
  <p:slideViewPr>
    <p:cSldViewPr snapToGrid="0">
      <p:cViewPr varScale="1">
        <p:scale>
          <a:sx n="108" d="100"/>
          <a:sy n="108" d="100"/>
        </p:scale>
        <p:origin x="684" y="102"/>
      </p:cViewPr>
      <p:guideLst>
        <p:guide orient="horz" pos="4088"/>
        <p:guide pos="3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C71A5489-53DF-EF48-980B-B723884FD2C9}" type="datetimeFigureOut">
              <a:rPr lang="en-US" smtClean="0"/>
              <a:t>7/21/2022</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34FB476B-4FED-E34D-A765-2B203AC9D4CF}" type="slidenum">
              <a:rPr lang="en-US" smtClean="0"/>
              <a:t>‹#›</a:t>
            </a:fld>
            <a:endParaRPr lang="en-US"/>
          </a:p>
        </p:txBody>
      </p:sp>
    </p:spTree>
    <p:extLst>
      <p:ext uri="{BB962C8B-B14F-4D97-AF65-F5344CB8AC3E}">
        <p14:creationId xmlns:p14="http://schemas.microsoft.com/office/powerpoint/2010/main" val="227341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B476B-4FED-E34D-A765-2B203AC9D4CF}" type="slidenum">
              <a:rPr lang="en-US" smtClean="0"/>
              <a:t>1</a:t>
            </a:fld>
            <a:endParaRPr lang="en-US"/>
          </a:p>
        </p:txBody>
      </p:sp>
    </p:spTree>
    <p:extLst>
      <p:ext uri="{BB962C8B-B14F-4D97-AF65-F5344CB8AC3E}">
        <p14:creationId xmlns:p14="http://schemas.microsoft.com/office/powerpoint/2010/main" val="143912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a:t>
            </a:fld>
            <a:endParaRPr lang="en-US"/>
          </a:p>
        </p:txBody>
      </p:sp>
    </p:spTree>
    <p:extLst>
      <p:ext uri="{BB962C8B-B14F-4D97-AF65-F5344CB8AC3E}">
        <p14:creationId xmlns:p14="http://schemas.microsoft.com/office/powerpoint/2010/main" val="2446807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B476B-4FED-E34D-A765-2B203AC9D4CF}" type="slidenum">
              <a:rPr lang="en-US" smtClean="0"/>
              <a:t>8</a:t>
            </a:fld>
            <a:endParaRPr lang="en-US"/>
          </a:p>
        </p:txBody>
      </p:sp>
    </p:spTree>
    <p:extLst>
      <p:ext uri="{BB962C8B-B14F-4D97-AF65-F5344CB8AC3E}">
        <p14:creationId xmlns:p14="http://schemas.microsoft.com/office/powerpoint/2010/main" val="2349356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B476B-4FED-E34D-A765-2B203AC9D4CF}" type="slidenum">
              <a:rPr lang="en-US" smtClean="0"/>
              <a:t>14</a:t>
            </a:fld>
            <a:endParaRPr lang="en-US"/>
          </a:p>
        </p:txBody>
      </p:sp>
    </p:spTree>
    <p:extLst>
      <p:ext uri="{BB962C8B-B14F-4D97-AF65-F5344CB8AC3E}">
        <p14:creationId xmlns:p14="http://schemas.microsoft.com/office/powerpoint/2010/main" val="57368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8F8EA-93A6-1848-8FA8-E856F76D6F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E0B180-D67C-2149-8280-004ADAD013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0C5DB1-B421-334D-B3B9-7FC906969D54}"/>
              </a:ext>
            </a:extLst>
          </p:cNvPr>
          <p:cNvSpPr>
            <a:spLocks noGrp="1"/>
          </p:cNvSpPr>
          <p:nvPr>
            <p:ph type="dt" sz="half" idx="10"/>
          </p:nvPr>
        </p:nvSpPr>
        <p:spPr/>
        <p:txBody>
          <a:bodyPr/>
          <a:lstStyle/>
          <a:p>
            <a:fld id="{91915E43-19EA-5B4A-AE45-242D34D8C541}" type="datetimeFigureOut">
              <a:rPr lang="en-US" smtClean="0"/>
              <a:t>7/21/2022</a:t>
            </a:fld>
            <a:endParaRPr lang="en-US"/>
          </a:p>
        </p:txBody>
      </p:sp>
      <p:sp>
        <p:nvSpPr>
          <p:cNvPr id="5" name="Footer Placeholder 4">
            <a:extLst>
              <a:ext uri="{FF2B5EF4-FFF2-40B4-BE49-F238E27FC236}">
                <a16:creationId xmlns:a16="http://schemas.microsoft.com/office/drawing/2014/main" id="{FE9C92A8-9A46-6243-AC62-19A8FE73E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4EEE-14F0-C646-ABEF-4F9A4173436C}"/>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45982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EC82-B707-CD41-9445-A7594BF55E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2B075-68BD-4A4E-9D77-A68B058E3D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0682C-F957-0949-A826-11C0044D770E}"/>
              </a:ext>
            </a:extLst>
          </p:cNvPr>
          <p:cNvSpPr>
            <a:spLocks noGrp="1"/>
          </p:cNvSpPr>
          <p:nvPr>
            <p:ph type="dt" sz="half" idx="10"/>
          </p:nvPr>
        </p:nvSpPr>
        <p:spPr/>
        <p:txBody>
          <a:bodyPr/>
          <a:lstStyle/>
          <a:p>
            <a:fld id="{91915E43-19EA-5B4A-AE45-242D34D8C541}" type="datetimeFigureOut">
              <a:rPr lang="en-US" smtClean="0"/>
              <a:t>7/21/2022</a:t>
            </a:fld>
            <a:endParaRPr lang="en-US"/>
          </a:p>
        </p:txBody>
      </p:sp>
      <p:sp>
        <p:nvSpPr>
          <p:cNvPr id="5" name="Footer Placeholder 4">
            <a:extLst>
              <a:ext uri="{FF2B5EF4-FFF2-40B4-BE49-F238E27FC236}">
                <a16:creationId xmlns:a16="http://schemas.microsoft.com/office/drawing/2014/main" id="{3616E6F9-6E00-724D-AB4A-67904CDB6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90E2E-3C7B-F447-A8DB-B5428CFC0B6E}"/>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63247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C81060-A722-604F-920F-034E73479A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0B3CC8-3E53-1B42-A703-28AE34F6EE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4F3F2-2E35-F248-BE7B-3EAD41D107E1}"/>
              </a:ext>
            </a:extLst>
          </p:cNvPr>
          <p:cNvSpPr>
            <a:spLocks noGrp="1"/>
          </p:cNvSpPr>
          <p:nvPr>
            <p:ph type="dt" sz="half" idx="10"/>
          </p:nvPr>
        </p:nvSpPr>
        <p:spPr/>
        <p:txBody>
          <a:bodyPr/>
          <a:lstStyle/>
          <a:p>
            <a:fld id="{91915E43-19EA-5B4A-AE45-242D34D8C541}" type="datetimeFigureOut">
              <a:rPr lang="en-US" smtClean="0"/>
              <a:t>7/21/2022</a:t>
            </a:fld>
            <a:endParaRPr lang="en-US"/>
          </a:p>
        </p:txBody>
      </p:sp>
      <p:sp>
        <p:nvSpPr>
          <p:cNvPr id="5" name="Footer Placeholder 4">
            <a:extLst>
              <a:ext uri="{FF2B5EF4-FFF2-40B4-BE49-F238E27FC236}">
                <a16:creationId xmlns:a16="http://schemas.microsoft.com/office/drawing/2014/main" id="{5EA00813-ADE5-6542-9979-57977741D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051CF-2E14-914D-95E6-AF78E7AFD053}"/>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462980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8030BF-C633-C247-B4D2-4AD37C4C7D73}"/>
              </a:ext>
            </a:extLst>
          </p:cNvPr>
          <p:cNvPicPr>
            <a:picLocks noChangeAspect="1"/>
          </p:cNvPicPr>
          <p:nvPr userDrawn="1"/>
        </p:nvPicPr>
        <p:blipFill>
          <a:blip r:embed="rId2"/>
          <a:stretch>
            <a:fillRect/>
          </a:stretch>
        </p:blipFill>
        <p:spPr>
          <a:xfrm>
            <a:off x="0" y="0"/>
            <a:ext cx="12253888" cy="6858000"/>
          </a:xfrm>
          <a:prstGeom prst="rect">
            <a:avLst/>
          </a:prstGeom>
        </p:spPr>
      </p:pic>
      <p:pic>
        <p:nvPicPr>
          <p:cNvPr id="3" name="Picture 2">
            <a:extLst>
              <a:ext uri="{FF2B5EF4-FFF2-40B4-BE49-F238E27FC236}">
                <a16:creationId xmlns:a16="http://schemas.microsoft.com/office/drawing/2014/main" id="{4F78A20C-C115-2047-B9CD-20EF448217F4}"/>
              </a:ext>
            </a:extLst>
          </p:cNvPr>
          <p:cNvPicPr>
            <a:picLocks noChangeAspect="1"/>
          </p:cNvPicPr>
          <p:nvPr userDrawn="1"/>
        </p:nvPicPr>
        <p:blipFill>
          <a:blip r:embed="rId3"/>
          <a:stretch>
            <a:fillRect/>
          </a:stretch>
        </p:blipFill>
        <p:spPr>
          <a:xfrm>
            <a:off x="9333690" y="5895840"/>
            <a:ext cx="2318101" cy="504571"/>
          </a:xfrm>
          <a:prstGeom prst="rect">
            <a:avLst/>
          </a:prstGeom>
        </p:spPr>
      </p:pic>
    </p:spTree>
    <p:extLst>
      <p:ext uri="{BB962C8B-B14F-4D97-AF65-F5344CB8AC3E}">
        <p14:creationId xmlns:p14="http://schemas.microsoft.com/office/powerpoint/2010/main" val="1829528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18957E-578C-AB45-9C66-595DAE7CEFD7}"/>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15" name="TextBox 14">
            <a:extLst>
              <a:ext uri="{FF2B5EF4-FFF2-40B4-BE49-F238E27FC236}">
                <a16:creationId xmlns:a16="http://schemas.microsoft.com/office/drawing/2014/main" id="{9FB83C76-AFDB-5B4B-B76B-198EDF7F0A38}"/>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2"/>
                </a:solidFill>
                <a:latin typeface="Arial" panose="020B0604020202020204" pitchFamily="34" charset="0"/>
                <a:cs typeface="Arial" panose="020B0604020202020204" pitchFamily="34" charset="0"/>
              </a:rPr>
              <a:pPr algn="ctr"/>
              <a:t>‹#›</a:t>
            </a:fld>
            <a:endParaRPr lang="en-US" sz="1200" b="1">
              <a:solidFill>
                <a:schemeClr val="accent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C28C54C-9842-BE4B-9C93-59D6B1C0098D}"/>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193133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01050-1EF5-FB48-8AFF-4B0952C70000}"/>
              </a:ext>
            </a:extLst>
          </p:cNvPr>
          <p:cNvPicPr>
            <a:picLocks noChangeAspect="1"/>
          </p:cNvPicPr>
          <p:nvPr userDrawn="1"/>
        </p:nvPicPr>
        <p:blipFill>
          <a:blip r:embed="rId2">
            <a:alphaModFix amt="2000"/>
          </a:blip>
          <a:stretch>
            <a:fillRect/>
          </a:stretch>
        </p:blipFill>
        <p:spPr>
          <a:xfrm>
            <a:off x="857557" y="-6262"/>
            <a:ext cx="10318201" cy="6878801"/>
          </a:xfrm>
          <a:prstGeom prst="rect">
            <a:avLst/>
          </a:prstGeom>
        </p:spPr>
      </p:pic>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B34F84-CF06-3E4C-93B8-8168930C8D65}"/>
              </a:ext>
            </a:extLst>
          </p:cNvPr>
          <p:cNvSpPr/>
          <p:nvPr userDrawn="1"/>
        </p:nvSpPr>
        <p:spPr>
          <a:xfrm>
            <a:off x="573206" y="6121022"/>
            <a:ext cx="10886904" cy="2708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661588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01050-1EF5-FB48-8AFF-4B0952C70000}"/>
              </a:ext>
            </a:extLst>
          </p:cNvPr>
          <p:cNvPicPr>
            <a:picLocks noChangeAspect="1"/>
          </p:cNvPicPr>
          <p:nvPr userDrawn="1"/>
        </p:nvPicPr>
        <p:blipFill>
          <a:blip r:embed="rId2">
            <a:alphaModFix amt="2000"/>
          </a:blip>
          <a:stretch>
            <a:fillRect/>
          </a:stretch>
        </p:blipFill>
        <p:spPr>
          <a:xfrm>
            <a:off x="857557" y="-6262"/>
            <a:ext cx="10318201" cy="6878801"/>
          </a:xfrm>
          <a:prstGeom prst="rect">
            <a:avLst/>
          </a:prstGeom>
        </p:spPr>
      </p:pic>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B34F84-CF06-3E4C-93B8-8168930C8D65}"/>
              </a:ext>
            </a:extLst>
          </p:cNvPr>
          <p:cNvSpPr/>
          <p:nvPr userDrawn="1"/>
        </p:nvSpPr>
        <p:spPr>
          <a:xfrm>
            <a:off x="573206" y="6121022"/>
            <a:ext cx="10886904" cy="2708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 name="Media Placeholder 2">
            <a:extLst>
              <a:ext uri="{FF2B5EF4-FFF2-40B4-BE49-F238E27FC236}">
                <a16:creationId xmlns:a16="http://schemas.microsoft.com/office/drawing/2014/main" id="{8B1F77D4-F402-FE43-9F2E-7D7E0C87C57D}"/>
              </a:ext>
            </a:extLst>
          </p:cNvPr>
          <p:cNvSpPr>
            <a:spLocks noGrp="1"/>
          </p:cNvSpPr>
          <p:nvPr>
            <p:ph type="media" sz="quarter" idx="10"/>
          </p:nvPr>
        </p:nvSpPr>
        <p:spPr>
          <a:xfrm>
            <a:off x="3208582" y="1559888"/>
            <a:ext cx="5257800" cy="3746500"/>
          </a:xfrm>
        </p:spPr>
        <p:txBody>
          <a:bodyPr/>
          <a:lstStyle/>
          <a:p>
            <a:endParaRPr lang="en-US"/>
          </a:p>
        </p:txBody>
      </p:sp>
    </p:spTree>
    <p:extLst>
      <p:ext uri="{BB962C8B-B14F-4D97-AF65-F5344CB8AC3E}">
        <p14:creationId xmlns:p14="http://schemas.microsoft.com/office/powerpoint/2010/main" val="2993150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rgbClr val="313E48"/>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D8EA724-5EDF-C448-BCA1-5C6086E43CF1}"/>
              </a:ext>
            </a:extLst>
          </p:cNvPr>
          <p:cNvPicPr>
            <a:picLocks noChangeAspect="1"/>
          </p:cNvPicPr>
          <p:nvPr userDrawn="1"/>
        </p:nvPicPr>
        <p:blipFill>
          <a:blip r:embed="rId2"/>
          <a:stretch>
            <a:fillRect/>
          </a:stretch>
        </p:blipFill>
        <p:spPr>
          <a:xfrm>
            <a:off x="582258" y="6307535"/>
            <a:ext cx="1462537" cy="318344"/>
          </a:xfrm>
          <a:prstGeom prst="rect">
            <a:avLst/>
          </a:prstGeom>
        </p:spPr>
      </p:pic>
      <p:sp>
        <p:nvSpPr>
          <p:cNvPr id="12" name="Rectangle 11">
            <a:extLst>
              <a:ext uri="{FF2B5EF4-FFF2-40B4-BE49-F238E27FC236}">
                <a16:creationId xmlns:a16="http://schemas.microsoft.com/office/drawing/2014/main" id="{ED83404A-39C2-8B48-BEB2-739C6EA7A571}"/>
              </a:ext>
            </a:extLst>
          </p:cNvPr>
          <p:cNvSpPr/>
          <p:nvPr userDrawn="1"/>
        </p:nvSpPr>
        <p:spPr>
          <a:xfrm>
            <a:off x="573206" y="6121022"/>
            <a:ext cx="10886904" cy="270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927076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and Content">
    <p:bg>
      <p:bgPr>
        <a:solidFill>
          <a:srgbClr val="313E4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C14DE1-AA3D-674E-817A-9B7D08068915}"/>
              </a:ext>
            </a:extLst>
          </p:cNvPr>
          <p:cNvSpPr/>
          <p:nvPr userDrawn="1"/>
        </p:nvSpPr>
        <p:spPr>
          <a:xfrm>
            <a:off x="573206" y="6121022"/>
            <a:ext cx="10886904" cy="270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10A8EB7-3057-A849-8B49-0FBAC149D949}"/>
              </a:ext>
            </a:extLst>
          </p:cNvPr>
          <p:cNvPicPr>
            <a:picLocks noChangeAspect="1"/>
          </p:cNvPicPr>
          <p:nvPr userDrawn="1"/>
        </p:nvPicPr>
        <p:blipFill>
          <a:blip r:embed="rId2"/>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172529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BDA07-BF5A-0340-9869-06E16DDD440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1F5CDE0B-D310-CC48-89F2-0B6F39F3AE75}"/>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2"/>
                </a:solidFill>
                <a:latin typeface="Arial" panose="020B0604020202020204" pitchFamily="34" charset="0"/>
                <a:cs typeface="Arial" panose="020B0604020202020204" pitchFamily="34" charset="0"/>
              </a:rPr>
              <a:pPr algn="ctr"/>
              <a:t>‹#›</a:t>
            </a:fld>
            <a:endParaRPr lang="en-US" sz="1200" b="1">
              <a:solidFill>
                <a:schemeClr val="accent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85FA78F-0D32-ED41-96F8-B924309A4857}"/>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8" name="Rectangle 7">
            <a:extLst>
              <a:ext uri="{FF2B5EF4-FFF2-40B4-BE49-F238E27FC236}">
                <a16:creationId xmlns:a16="http://schemas.microsoft.com/office/drawing/2014/main" id="{21364C8B-6329-B742-8BAE-A7D7A46AFA29}"/>
              </a:ext>
            </a:extLst>
          </p:cNvPr>
          <p:cNvSpPr/>
          <p:nvPr userDrawn="1"/>
        </p:nvSpPr>
        <p:spPr>
          <a:xfrm>
            <a:off x="2280000" y="3786866"/>
            <a:ext cx="7632000" cy="20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158264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833AD5-863E-A54C-B410-2E77F36D033D}"/>
              </a:ext>
            </a:extLst>
          </p:cNvPr>
          <p:cNvPicPr>
            <a:picLocks noChangeAspect="1"/>
          </p:cNvPicPr>
          <p:nvPr userDrawn="1"/>
        </p:nvPicPr>
        <p:blipFill>
          <a:blip r:embed="rId2"/>
          <a:stretch>
            <a:fillRect/>
          </a:stretch>
        </p:blipFill>
        <p:spPr>
          <a:xfrm>
            <a:off x="5913" y="0"/>
            <a:ext cx="12180173" cy="6858000"/>
          </a:xfrm>
          <a:prstGeom prst="rect">
            <a:avLst/>
          </a:prstGeom>
        </p:spPr>
      </p:pic>
      <p:sp>
        <p:nvSpPr>
          <p:cNvPr id="12" name="TextBox 11">
            <a:extLst>
              <a:ext uri="{FF2B5EF4-FFF2-40B4-BE49-F238E27FC236}">
                <a16:creationId xmlns:a16="http://schemas.microsoft.com/office/drawing/2014/main" id="{729B4E6C-E11C-B04F-B9E7-17735CFD8C7A}"/>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a:solidFill>
                <a:schemeClr val="accent4"/>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16F7D3D-8495-AB4A-ADDC-1DE807B52C8B}"/>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5DC830E3-F7F1-A440-AA45-04AEBA9E14C0}"/>
              </a:ext>
            </a:extLst>
          </p:cNvPr>
          <p:cNvSpPr/>
          <p:nvPr userDrawn="1"/>
        </p:nvSpPr>
        <p:spPr>
          <a:xfrm>
            <a:off x="2280000" y="3786866"/>
            <a:ext cx="7632000" cy="203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64158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B6C0-6384-1B4C-BB15-B86D58FDFF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554908-B25D-B141-A499-59AABD27D8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631ED-99BF-D04E-AB71-71941BDE0571}"/>
              </a:ext>
            </a:extLst>
          </p:cNvPr>
          <p:cNvSpPr>
            <a:spLocks noGrp="1"/>
          </p:cNvSpPr>
          <p:nvPr>
            <p:ph type="dt" sz="half" idx="10"/>
          </p:nvPr>
        </p:nvSpPr>
        <p:spPr/>
        <p:txBody>
          <a:bodyPr/>
          <a:lstStyle/>
          <a:p>
            <a:fld id="{91915E43-19EA-5B4A-AE45-242D34D8C541}" type="datetimeFigureOut">
              <a:rPr lang="en-US" smtClean="0"/>
              <a:t>7/21/2022</a:t>
            </a:fld>
            <a:endParaRPr lang="en-US"/>
          </a:p>
        </p:txBody>
      </p:sp>
      <p:sp>
        <p:nvSpPr>
          <p:cNvPr id="5" name="Footer Placeholder 4">
            <a:extLst>
              <a:ext uri="{FF2B5EF4-FFF2-40B4-BE49-F238E27FC236}">
                <a16:creationId xmlns:a16="http://schemas.microsoft.com/office/drawing/2014/main" id="{FB154F7D-DD75-5044-AB98-AA2DD3015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15B66-0821-ED42-8CBA-74A5D5864EC7}"/>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175194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4887D-55C7-8846-80FF-A38FD94C60E1}"/>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9" name="TextBox 8">
            <a:extLst>
              <a:ext uri="{FF2B5EF4-FFF2-40B4-BE49-F238E27FC236}">
                <a16:creationId xmlns:a16="http://schemas.microsoft.com/office/drawing/2014/main" id="{25CF6483-1F9B-984D-B251-09E3450012C1}"/>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a:solidFill>
                <a:schemeClr val="accent4"/>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C673CFE-BD6D-4941-B880-0C7BFBCF7DC5}"/>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3172890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C0C46-53D3-B849-A307-34C31ED75C63}"/>
              </a:ext>
            </a:extLst>
          </p:cNvPr>
          <p:cNvPicPr>
            <a:picLocks noChangeAspect="1"/>
          </p:cNvPicPr>
          <p:nvPr userDrawn="1"/>
        </p:nvPicPr>
        <p:blipFill>
          <a:blip r:embed="rId2"/>
          <a:stretch>
            <a:fillRect/>
          </a:stretch>
        </p:blipFill>
        <p:spPr>
          <a:xfrm>
            <a:off x="0" y="0"/>
            <a:ext cx="12253888" cy="6858000"/>
          </a:xfrm>
          <a:prstGeom prst="rect">
            <a:avLst/>
          </a:prstGeom>
        </p:spPr>
      </p:pic>
      <p:sp>
        <p:nvSpPr>
          <p:cNvPr id="9" name="TextBox 8">
            <a:extLst>
              <a:ext uri="{FF2B5EF4-FFF2-40B4-BE49-F238E27FC236}">
                <a16:creationId xmlns:a16="http://schemas.microsoft.com/office/drawing/2014/main" id="{BC7BF92F-8260-424B-B0DB-697DA091DBD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1"/>
                </a:solidFill>
                <a:latin typeface="Arial" panose="020B0604020202020204" pitchFamily="34" charset="0"/>
                <a:cs typeface="Arial" panose="020B0604020202020204" pitchFamily="34" charset="0"/>
              </a:rPr>
              <a:pPr algn="ctr"/>
              <a:t>‹#›</a:t>
            </a:fld>
            <a:endParaRPr lang="en-US" sz="1200" b="1">
              <a:solidFill>
                <a:schemeClr val="accent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01490F3-6906-F14B-9C16-08759A68E308}"/>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51095FB4-BAD4-184F-BD31-CDFCFCAEAC7B}"/>
              </a:ext>
            </a:extLst>
          </p:cNvPr>
          <p:cNvSpPr/>
          <p:nvPr userDrawn="1"/>
        </p:nvSpPr>
        <p:spPr>
          <a:xfrm>
            <a:off x="2280000" y="3786866"/>
            <a:ext cx="7632000" cy="20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613201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D07138-1DF6-154A-BB75-4A75D28DC618}"/>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9" name="TextBox 8">
            <a:extLst>
              <a:ext uri="{FF2B5EF4-FFF2-40B4-BE49-F238E27FC236}">
                <a16:creationId xmlns:a16="http://schemas.microsoft.com/office/drawing/2014/main" id="{85771227-9EEC-4F43-82C7-C8EC0EDB8B09}"/>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1"/>
                </a:solidFill>
                <a:latin typeface="Arial" panose="020B0604020202020204" pitchFamily="34" charset="0"/>
                <a:cs typeface="Arial" panose="020B0604020202020204" pitchFamily="34" charset="0"/>
              </a:rPr>
              <a:pPr algn="ctr"/>
              <a:t>‹#›</a:t>
            </a:fld>
            <a:endParaRPr lang="en-US" sz="1200" b="1">
              <a:solidFill>
                <a:schemeClr val="accent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27500E7-425C-104E-A166-60B5611D46FA}"/>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3163737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50A465-0EFC-8C48-9958-D83690549CF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C62F567-D37A-DC42-BD4B-3C48D904A28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3"/>
                </a:solidFill>
                <a:latin typeface="Arial" panose="020B0604020202020204" pitchFamily="34" charset="0"/>
                <a:cs typeface="Arial" panose="020B0604020202020204" pitchFamily="34" charset="0"/>
              </a:rPr>
              <a:pPr algn="ctr"/>
              <a:t>‹#›</a:t>
            </a:fld>
            <a:endParaRPr lang="en-US" sz="1200" b="1">
              <a:solidFill>
                <a:schemeClr val="accent3"/>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DDE206-7F8B-B547-B5A8-774DAE8231D4}"/>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2C65F364-F600-4D48-B836-5F26024920D4}"/>
              </a:ext>
            </a:extLst>
          </p:cNvPr>
          <p:cNvSpPr/>
          <p:nvPr userDrawn="1"/>
        </p:nvSpPr>
        <p:spPr>
          <a:xfrm>
            <a:off x="2280000" y="3786866"/>
            <a:ext cx="7632000" cy="20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418175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61E70-389D-1748-8F72-D64AA21695F6}"/>
              </a:ext>
            </a:extLst>
          </p:cNvPr>
          <p:cNvPicPr>
            <a:picLocks noChangeAspect="1"/>
          </p:cNvPicPr>
          <p:nvPr userDrawn="1"/>
        </p:nvPicPr>
        <p:blipFill>
          <a:blip r:embed="rId2"/>
          <a:stretch>
            <a:fillRect/>
          </a:stretch>
        </p:blipFill>
        <p:spPr>
          <a:xfrm>
            <a:off x="0" y="3810"/>
            <a:ext cx="12192000" cy="6850380"/>
          </a:xfrm>
          <a:prstGeom prst="rect">
            <a:avLst/>
          </a:prstGeom>
        </p:spPr>
      </p:pic>
      <p:pic>
        <p:nvPicPr>
          <p:cNvPr id="11" name="Picture 10">
            <a:extLst>
              <a:ext uri="{FF2B5EF4-FFF2-40B4-BE49-F238E27FC236}">
                <a16:creationId xmlns:a16="http://schemas.microsoft.com/office/drawing/2014/main" id="{38563F8E-71B7-CD4E-BE52-277303CCA265}"/>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9" name="TextBox 8">
            <a:extLst>
              <a:ext uri="{FF2B5EF4-FFF2-40B4-BE49-F238E27FC236}">
                <a16:creationId xmlns:a16="http://schemas.microsoft.com/office/drawing/2014/main" id="{46ED94E6-92D3-2A44-A69B-1E0C4A6DE96F}"/>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3"/>
                </a:solidFill>
                <a:latin typeface="Arial" panose="020B0604020202020204" pitchFamily="34" charset="0"/>
                <a:cs typeface="Arial" panose="020B0604020202020204" pitchFamily="34" charset="0"/>
              </a:rPr>
              <a:pPr algn="ctr"/>
              <a:t>‹#›</a:t>
            </a:fld>
            <a:endParaRPr lang="en-US" sz="1200" b="1">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704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73792-CB26-EB4C-ABBE-A07FAAB9AEF0}"/>
              </a:ext>
            </a:extLst>
          </p:cNvPr>
          <p:cNvPicPr>
            <a:picLocks noChangeAspect="1"/>
          </p:cNvPicPr>
          <p:nvPr userDrawn="1"/>
        </p:nvPicPr>
        <p:blipFill>
          <a:blip r:embed="rId2"/>
          <a:stretch>
            <a:fillRect/>
          </a:stretch>
        </p:blipFill>
        <p:spPr>
          <a:xfrm>
            <a:off x="0" y="0"/>
            <a:ext cx="12253888" cy="6858000"/>
          </a:xfrm>
          <a:prstGeom prst="rect">
            <a:avLst/>
          </a:prstGeom>
        </p:spPr>
      </p:pic>
      <p:sp>
        <p:nvSpPr>
          <p:cNvPr id="9" name="TextBox 8">
            <a:extLst>
              <a:ext uri="{FF2B5EF4-FFF2-40B4-BE49-F238E27FC236}">
                <a16:creationId xmlns:a16="http://schemas.microsoft.com/office/drawing/2014/main" id="{DC62F567-D37A-DC42-BD4B-3C48D904A28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DDE206-7F8B-B547-B5A8-774DAE8231D4}"/>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2C65F364-F600-4D48-B836-5F26024920D4}"/>
              </a:ext>
            </a:extLst>
          </p:cNvPr>
          <p:cNvSpPr/>
          <p:nvPr userDrawn="1"/>
        </p:nvSpPr>
        <p:spPr>
          <a:xfrm>
            <a:off x="2280000" y="3786866"/>
            <a:ext cx="7632000" cy="203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535241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313E4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81A2549-6A38-864B-9EF9-E3C3948D6BF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9801520-4EAC-5F49-99E0-D7484CEAAD41}"/>
              </a:ext>
            </a:extLst>
          </p:cNvPr>
          <p:cNvPicPr>
            <a:picLocks noChangeAspect="1"/>
          </p:cNvPicPr>
          <p:nvPr userDrawn="1"/>
        </p:nvPicPr>
        <p:blipFill>
          <a:blip r:embed="rId2"/>
          <a:stretch>
            <a:fillRect/>
          </a:stretch>
        </p:blipFill>
        <p:spPr>
          <a:xfrm>
            <a:off x="582258" y="6307535"/>
            <a:ext cx="1462537" cy="318344"/>
          </a:xfrm>
          <a:prstGeom prst="rect">
            <a:avLst/>
          </a:prstGeom>
        </p:spPr>
      </p:pic>
      <p:sp>
        <p:nvSpPr>
          <p:cNvPr id="3" name="Picture Placeholder 2">
            <a:extLst>
              <a:ext uri="{FF2B5EF4-FFF2-40B4-BE49-F238E27FC236}">
                <a16:creationId xmlns:a16="http://schemas.microsoft.com/office/drawing/2014/main" id="{36928643-5EBA-D547-80E8-E5D9A7332D64}"/>
              </a:ext>
            </a:extLst>
          </p:cNvPr>
          <p:cNvSpPr>
            <a:spLocks noGrp="1"/>
          </p:cNvSpPr>
          <p:nvPr>
            <p:ph type="pic" sz="quarter" idx="10"/>
          </p:nvPr>
        </p:nvSpPr>
        <p:spPr>
          <a:xfrm>
            <a:off x="7026275" y="1117600"/>
            <a:ext cx="4618038" cy="5022850"/>
          </a:xfrm>
        </p:spPr>
        <p:txBody>
          <a:bodyPr/>
          <a:lstStyle/>
          <a:p>
            <a:endParaRPr lang="en-US"/>
          </a:p>
        </p:txBody>
      </p:sp>
    </p:spTree>
    <p:extLst>
      <p:ext uri="{BB962C8B-B14F-4D97-AF65-F5344CB8AC3E}">
        <p14:creationId xmlns:p14="http://schemas.microsoft.com/office/powerpoint/2010/main" val="14567936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Title and Content">
    <p:bg>
      <p:bgPr>
        <a:solidFill>
          <a:srgbClr val="313E4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8AAF5D-1D04-A449-B587-CF58039D7C7C}"/>
              </a:ext>
            </a:extLst>
          </p:cNvPr>
          <p:cNvPicPr>
            <a:picLocks noChangeAspect="1"/>
          </p:cNvPicPr>
          <p:nvPr userDrawn="1"/>
        </p:nvPicPr>
        <p:blipFill>
          <a:blip r:embed="rId2">
            <a:alphaModFix amt="5000"/>
          </a:blip>
          <a:stretch>
            <a:fillRect/>
          </a:stretch>
        </p:blipFill>
        <p:spPr>
          <a:xfrm>
            <a:off x="999744" y="0"/>
            <a:ext cx="10287000" cy="6858000"/>
          </a:xfrm>
          <a:prstGeom prst="rect">
            <a:avLst/>
          </a:prstGeom>
        </p:spPr>
      </p:pic>
      <p:pic>
        <p:nvPicPr>
          <p:cNvPr id="11" name="Picture 10">
            <a:extLst>
              <a:ext uri="{FF2B5EF4-FFF2-40B4-BE49-F238E27FC236}">
                <a16:creationId xmlns:a16="http://schemas.microsoft.com/office/drawing/2014/main" id="{4D8EA724-5EDF-C448-BCA1-5C6086E43CF1}"/>
              </a:ext>
            </a:extLst>
          </p:cNvPr>
          <p:cNvPicPr>
            <a:picLocks noChangeAspect="1"/>
          </p:cNvPicPr>
          <p:nvPr userDrawn="1"/>
        </p:nvPicPr>
        <p:blipFill>
          <a:blip r:embed="rId3"/>
          <a:stretch>
            <a:fillRect/>
          </a:stretch>
        </p:blipFill>
        <p:spPr>
          <a:xfrm>
            <a:off x="582258" y="5460722"/>
            <a:ext cx="1462537" cy="318344"/>
          </a:xfrm>
          <a:prstGeom prst="rect">
            <a:avLst/>
          </a:prstGeom>
        </p:spPr>
      </p:pic>
      <p:sp>
        <p:nvSpPr>
          <p:cNvPr id="2" name="TextBox 1">
            <a:extLst>
              <a:ext uri="{FF2B5EF4-FFF2-40B4-BE49-F238E27FC236}">
                <a16:creationId xmlns:a16="http://schemas.microsoft.com/office/drawing/2014/main" id="{4474C08A-00BE-D547-99CB-283F6F893BDC}"/>
              </a:ext>
            </a:extLst>
          </p:cNvPr>
          <p:cNvSpPr txBox="1"/>
          <p:nvPr userDrawn="1"/>
        </p:nvSpPr>
        <p:spPr>
          <a:xfrm>
            <a:off x="502746" y="6303489"/>
            <a:ext cx="23953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kern="1200" err="1">
                <a:solidFill>
                  <a:schemeClr val="bg1"/>
                </a:solidFill>
                <a:effectLst/>
                <a:latin typeface="Arial" panose="020B0604020202020204" pitchFamily="34" charset="0"/>
                <a:ea typeface="+mn-ea"/>
                <a:cs typeface="Arial" panose="020B0604020202020204" pitchFamily="34" charset="0"/>
              </a:rPr>
              <a:t>www.flutter.com</a:t>
            </a:r>
            <a:endParaRPr lang="en-IE" sz="1200" b="0" i="0" kern="1200">
              <a:solidFill>
                <a:schemeClr val="bg1"/>
              </a:solidFill>
              <a:effectLst/>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04C2997-D571-1C40-8A32-264D54F2F0FF}"/>
              </a:ext>
            </a:extLst>
          </p:cNvPr>
          <p:cNvSpPr/>
          <p:nvPr userDrawn="1"/>
        </p:nvSpPr>
        <p:spPr>
          <a:xfrm>
            <a:off x="582258" y="6031120"/>
            <a:ext cx="1476000" cy="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849997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3207" y="6397750"/>
            <a:ext cx="1077174" cy="23446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49C685C4-B01A-824D-BD8E-F457F28DB713}"/>
              </a:ext>
            </a:extLst>
          </p:cNvPr>
          <p:cNvSpPr>
            <a:spLocks noGrp="1"/>
          </p:cNvSpPr>
          <p:nvPr>
            <p:ph type="title"/>
          </p:nvPr>
        </p:nvSpPr>
        <p:spPr>
          <a:xfrm>
            <a:off x="481361" y="252833"/>
            <a:ext cx="10515600" cy="780310"/>
          </a:xfrm>
        </p:spPr>
        <p:txBody>
          <a:bodyPr>
            <a:normAutofit/>
          </a:bodyPr>
          <a:lstStyle>
            <a:lvl1pPr>
              <a:defRPr sz="4200" b="1"/>
            </a:lvl1pPr>
          </a:lstStyle>
          <a:p>
            <a:r>
              <a:rPr lang="en-US"/>
              <a:t>Click to edit Master title style</a:t>
            </a:r>
          </a:p>
        </p:txBody>
      </p:sp>
      <p:sp>
        <p:nvSpPr>
          <p:cNvPr id="4" name="Text Placeholder 3">
            <a:extLst>
              <a:ext uri="{FF2B5EF4-FFF2-40B4-BE49-F238E27FC236}">
                <a16:creationId xmlns:a16="http://schemas.microsoft.com/office/drawing/2014/main" id="{A167A5CF-6475-3347-A47B-843844549B09}"/>
              </a:ext>
            </a:extLst>
          </p:cNvPr>
          <p:cNvSpPr>
            <a:spLocks noGrp="1"/>
          </p:cNvSpPr>
          <p:nvPr>
            <p:ph type="body" sz="quarter" idx="12"/>
          </p:nvPr>
        </p:nvSpPr>
        <p:spPr>
          <a:xfrm>
            <a:off x="481012" y="1545004"/>
            <a:ext cx="10515599" cy="4139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1B2A8752-0E82-E142-9465-D59969F2E4C5}"/>
              </a:ext>
            </a:extLst>
          </p:cNvPr>
          <p:cNvSpPr/>
          <p:nvPr userDrawn="1"/>
        </p:nvSpPr>
        <p:spPr>
          <a:xfrm flipV="1">
            <a:off x="603023" y="1016142"/>
            <a:ext cx="897786" cy="25200"/>
          </a:xfrm>
          <a:prstGeom prst="rect">
            <a:avLst/>
          </a:prstGeom>
          <a:solidFill>
            <a:srgbClr val="00C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36673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4F2D-D38C-704A-8F0E-EE609FC69B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B7318D-A367-C043-B6CB-14CFD712C4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EF389F-C6F0-9E4A-B504-00C2D9375D27}"/>
              </a:ext>
            </a:extLst>
          </p:cNvPr>
          <p:cNvSpPr>
            <a:spLocks noGrp="1"/>
          </p:cNvSpPr>
          <p:nvPr>
            <p:ph type="dt" sz="half" idx="10"/>
          </p:nvPr>
        </p:nvSpPr>
        <p:spPr/>
        <p:txBody>
          <a:bodyPr/>
          <a:lstStyle/>
          <a:p>
            <a:fld id="{91915E43-19EA-5B4A-AE45-242D34D8C541}" type="datetimeFigureOut">
              <a:rPr lang="en-US" smtClean="0"/>
              <a:t>7/21/2022</a:t>
            </a:fld>
            <a:endParaRPr lang="en-US"/>
          </a:p>
        </p:txBody>
      </p:sp>
      <p:sp>
        <p:nvSpPr>
          <p:cNvPr id="5" name="Footer Placeholder 4">
            <a:extLst>
              <a:ext uri="{FF2B5EF4-FFF2-40B4-BE49-F238E27FC236}">
                <a16:creationId xmlns:a16="http://schemas.microsoft.com/office/drawing/2014/main" id="{575FCC0C-F492-DA41-B3A8-0D6D66DA0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A1164-C0AB-644F-B5C7-358138A1C421}"/>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108530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BECE-51EC-A842-9993-A57A71798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9421D-0F84-774D-99CA-61CE8E9C2B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81C6CB-F3A7-3441-A5B6-CC1F5DD2E8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20105B-6319-924B-92CF-A3BCF52808F7}"/>
              </a:ext>
            </a:extLst>
          </p:cNvPr>
          <p:cNvSpPr>
            <a:spLocks noGrp="1"/>
          </p:cNvSpPr>
          <p:nvPr>
            <p:ph type="dt" sz="half" idx="10"/>
          </p:nvPr>
        </p:nvSpPr>
        <p:spPr/>
        <p:txBody>
          <a:bodyPr/>
          <a:lstStyle/>
          <a:p>
            <a:fld id="{91915E43-19EA-5B4A-AE45-242D34D8C541}" type="datetimeFigureOut">
              <a:rPr lang="en-US" smtClean="0"/>
              <a:t>7/21/2022</a:t>
            </a:fld>
            <a:endParaRPr lang="en-US"/>
          </a:p>
        </p:txBody>
      </p:sp>
      <p:sp>
        <p:nvSpPr>
          <p:cNvPr id="6" name="Footer Placeholder 5">
            <a:extLst>
              <a:ext uri="{FF2B5EF4-FFF2-40B4-BE49-F238E27FC236}">
                <a16:creationId xmlns:a16="http://schemas.microsoft.com/office/drawing/2014/main" id="{095EF335-ADEA-2742-9055-7465B3986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2EF2C8-A3F4-8646-B4BB-A038EDE54D2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311363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A7396-8F60-984F-8A86-70ECEB8C79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0FB97-BAB8-424C-ABA1-31AE77F21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220F9E7-D010-E747-ABC9-DC6C30AA6C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89CB-3083-1744-B403-EB83B8BBC9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C88E9B-773F-2F47-B6B7-18087C186F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A426D-B3E7-0D46-88DA-F99DEEFBD2A3}"/>
              </a:ext>
            </a:extLst>
          </p:cNvPr>
          <p:cNvSpPr>
            <a:spLocks noGrp="1"/>
          </p:cNvSpPr>
          <p:nvPr>
            <p:ph type="dt" sz="half" idx="10"/>
          </p:nvPr>
        </p:nvSpPr>
        <p:spPr/>
        <p:txBody>
          <a:bodyPr/>
          <a:lstStyle/>
          <a:p>
            <a:fld id="{91915E43-19EA-5B4A-AE45-242D34D8C541}" type="datetimeFigureOut">
              <a:rPr lang="en-US" smtClean="0"/>
              <a:t>7/21/2022</a:t>
            </a:fld>
            <a:endParaRPr lang="en-US"/>
          </a:p>
        </p:txBody>
      </p:sp>
      <p:sp>
        <p:nvSpPr>
          <p:cNvPr id="8" name="Footer Placeholder 7">
            <a:extLst>
              <a:ext uri="{FF2B5EF4-FFF2-40B4-BE49-F238E27FC236}">
                <a16:creationId xmlns:a16="http://schemas.microsoft.com/office/drawing/2014/main" id="{7331B978-9315-504E-8FCE-B0D1819512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AEAAA9-C9C0-0B4C-A131-D95B08186451}"/>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099250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6650-9695-1D48-B6E8-368B996717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123253-9537-7D4E-AA6F-0C9CD5D4C69E}"/>
              </a:ext>
            </a:extLst>
          </p:cNvPr>
          <p:cNvSpPr>
            <a:spLocks noGrp="1"/>
          </p:cNvSpPr>
          <p:nvPr>
            <p:ph type="dt" sz="half" idx="10"/>
          </p:nvPr>
        </p:nvSpPr>
        <p:spPr/>
        <p:txBody>
          <a:bodyPr/>
          <a:lstStyle/>
          <a:p>
            <a:fld id="{91915E43-19EA-5B4A-AE45-242D34D8C541}" type="datetimeFigureOut">
              <a:rPr lang="en-US" smtClean="0"/>
              <a:t>7/21/2022</a:t>
            </a:fld>
            <a:endParaRPr lang="en-US"/>
          </a:p>
        </p:txBody>
      </p:sp>
      <p:sp>
        <p:nvSpPr>
          <p:cNvPr id="4" name="Footer Placeholder 3">
            <a:extLst>
              <a:ext uri="{FF2B5EF4-FFF2-40B4-BE49-F238E27FC236}">
                <a16:creationId xmlns:a16="http://schemas.microsoft.com/office/drawing/2014/main" id="{44AD9C5D-7401-EC42-A43F-7A47860E42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98B462-A8B6-7746-A9AB-00306FE697E4}"/>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22443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0A2CFD-BA96-3542-95F5-86EE427C8A36}"/>
              </a:ext>
            </a:extLst>
          </p:cNvPr>
          <p:cNvSpPr>
            <a:spLocks noGrp="1"/>
          </p:cNvSpPr>
          <p:nvPr>
            <p:ph type="dt" sz="half" idx="10"/>
          </p:nvPr>
        </p:nvSpPr>
        <p:spPr/>
        <p:txBody>
          <a:bodyPr/>
          <a:lstStyle/>
          <a:p>
            <a:fld id="{91915E43-19EA-5B4A-AE45-242D34D8C541}" type="datetimeFigureOut">
              <a:rPr lang="en-US" smtClean="0"/>
              <a:t>7/21/2022</a:t>
            </a:fld>
            <a:endParaRPr lang="en-US"/>
          </a:p>
        </p:txBody>
      </p:sp>
      <p:sp>
        <p:nvSpPr>
          <p:cNvPr id="3" name="Footer Placeholder 2">
            <a:extLst>
              <a:ext uri="{FF2B5EF4-FFF2-40B4-BE49-F238E27FC236}">
                <a16:creationId xmlns:a16="http://schemas.microsoft.com/office/drawing/2014/main" id="{89B98388-8392-FC49-B454-8CC421036C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3167D0-FDBD-0341-8FEF-55DD0DA99A8A}"/>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1736470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1ACD-5208-CB4E-8F35-E88395AE1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648CF5-181B-6B42-8521-39B289E42D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FF5CE4-A805-E64A-8C0C-FC41F3827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896481-9CE1-AC4F-88F5-E9BFB4662C53}"/>
              </a:ext>
            </a:extLst>
          </p:cNvPr>
          <p:cNvSpPr>
            <a:spLocks noGrp="1"/>
          </p:cNvSpPr>
          <p:nvPr>
            <p:ph type="dt" sz="half" idx="10"/>
          </p:nvPr>
        </p:nvSpPr>
        <p:spPr/>
        <p:txBody>
          <a:bodyPr/>
          <a:lstStyle/>
          <a:p>
            <a:fld id="{91915E43-19EA-5B4A-AE45-242D34D8C541}" type="datetimeFigureOut">
              <a:rPr lang="en-US" smtClean="0"/>
              <a:t>7/21/2022</a:t>
            </a:fld>
            <a:endParaRPr lang="en-US"/>
          </a:p>
        </p:txBody>
      </p:sp>
      <p:sp>
        <p:nvSpPr>
          <p:cNvPr id="6" name="Footer Placeholder 5">
            <a:extLst>
              <a:ext uri="{FF2B5EF4-FFF2-40B4-BE49-F238E27FC236}">
                <a16:creationId xmlns:a16="http://schemas.microsoft.com/office/drawing/2014/main" id="{60FF8870-BBD0-D048-8AD0-75C6AD4DB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90F2E-EE0A-7F47-B154-0870E7F3F7F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198625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490E-40BF-4048-A1D3-5A3838F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A7A95D-D207-464A-9B59-BF818924F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7C248C-080C-5B47-A74F-FD23F918B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AFBE3B-E35B-B342-B845-D404C27D2083}"/>
              </a:ext>
            </a:extLst>
          </p:cNvPr>
          <p:cNvSpPr>
            <a:spLocks noGrp="1"/>
          </p:cNvSpPr>
          <p:nvPr>
            <p:ph type="dt" sz="half" idx="10"/>
          </p:nvPr>
        </p:nvSpPr>
        <p:spPr/>
        <p:txBody>
          <a:bodyPr/>
          <a:lstStyle/>
          <a:p>
            <a:fld id="{91915E43-19EA-5B4A-AE45-242D34D8C541}" type="datetimeFigureOut">
              <a:rPr lang="en-US" smtClean="0"/>
              <a:t>7/21/2022</a:t>
            </a:fld>
            <a:endParaRPr lang="en-US"/>
          </a:p>
        </p:txBody>
      </p:sp>
      <p:sp>
        <p:nvSpPr>
          <p:cNvPr id="6" name="Footer Placeholder 5">
            <a:extLst>
              <a:ext uri="{FF2B5EF4-FFF2-40B4-BE49-F238E27FC236}">
                <a16:creationId xmlns:a16="http://schemas.microsoft.com/office/drawing/2014/main" id="{E20ED74D-9AD6-4046-A3E1-5BD6D01FA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1E4A7-A6E8-7145-B930-89C63D64270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83938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0ED804-2F24-2147-954E-55DF173EF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E9BC58-39CF-7F44-84C0-2494FD2FA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51173-304E-7041-AE4C-A572BB513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15E43-19EA-5B4A-AE45-242D34D8C541}" type="datetimeFigureOut">
              <a:rPr lang="en-US" smtClean="0"/>
              <a:t>7/21/2022</a:t>
            </a:fld>
            <a:endParaRPr lang="en-US"/>
          </a:p>
        </p:txBody>
      </p:sp>
      <p:sp>
        <p:nvSpPr>
          <p:cNvPr id="5" name="Footer Placeholder 4">
            <a:extLst>
              <a:ext uri="{FF2B5EF4-FFF2-40B4-BE49-F238E27FC236}">
                <a16:creationId xmlns:a16="http://schemas.microsoft.com/office/drawing/2014/main" id="{C36394DC-83B4-F44A-874E-FCD6853AA4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C2DB61-0A76-B948-AC96-CF5F3BEDE8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C80BF-455E-E441-A027-0AF4E37F2036}" type="slidenum">
              <a:rPr lang="en-US" smtClean="0"/>
              <a:t>‹#›</a:t>
            </a:fld>
            <a:endParaRPr lang="en-US"/>
          </a:p>
        </p:txBody>
      </p:sp>
    </p:spTree>
    <p:extLst>
      <p:ext uri="{BB962C8B-B14F-4D97-AF65-F5344CB8AC3E}">
        <p14:creationId xmlns:p14="http://schemas.microsoft.com/office/powerpoint/2010/main" val="152608518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90" r:id="rId12"/>
    <p:sldLayoutId id="2147483691" r:id="rId13"/>
    <p:sldLayoutId id="2147483650" r:id="rId14"/>
    <p:sldLayoutId id="2147483682" r:id="rId15"/>
    <p:sldLayoutId id="2147483668" r:id="rId16"/>
    <p:sldLayoutId id="2147483681" r:id="rId17"/>
    <p:sldLayoutId id="2147483664" r:id="rId18"/>
    <p:sldLayoutId id="2147483665" r:id="rId19"/>
    <p:sldLayoutId id="2147483662" r:id="rId20"/>
    <p:sldLayoutId id="2147483667" r:id="rId21"/>
    <p:sldLayoutId id="2147483663" r:id="rId22"/>
    <p:sldLayoutId id="2147483666" r:id="rId23"/>
    <p:sldLayoutId id="2147483661" r:id="rId24"/>
    <p:sldLayoutId id="2147483684" r:id="rId25"/>
    <p:sldLayoutId id="2147483655" r:id="rId26"/>
    <p:sldLayoutId id="2147483683" r:id="rId27"/>
    <p:sldLayoutId id="2147483689"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21D668-F842-5B4C-909D-4AAC4CBFB5AD}"/>
              </a:ext>
            </a:extLst>
          </p:cNvPr>
          <p:cNvSpPr txBox="1">
            <a:spLocks/>
          </p:cNvSpPr>
          <p:nvPr/>
        </p:nvSpPr>
        <p:spPr>
          <a:xfrm>
            <a:off x="411141" y="2182049"/>
            <a:ext cx="11224416" cy="1246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endParaRPr lang="en-GB" sz="4000" b="1" i="1" dirty="0">
              <a:solidFill>
                <a:schemeClr val="bg1"/>
              </a:solidFill>
              <a:latin typeface="Effra" panose="02000506080000090004" pitchFamily="2" charset="0"/>
              <a:cs typeface="Arial" panose="020B0604020202020204" pitchFamily="34" charset="0"/>
            </a:endParaRPr>
          </a:p>
        </p:txBody>
      </p:sp>
      <p:sp>
        <p:nvSpPr>
          <p:cNvPr id="5" name="Title 1">
            <a:extLst>
              <a:ext uri="{FF2B5EF4-FFF2-40B4-BE49-F238E27FC236}">
                <a16:creationId xmlns:a16="http://schemas.microsoft.com/office/drawing/2014/main" id="{2D342D05-CED7-564D-B533-800E794D4276}"/>
              </a:ext>
            </a:extLst>
          </p:cNvPr>
          <p:cNvSpPr txBox="1">
            <a:spLocks/>
          </p:cNvSpPr>
          <p:nvPr/>
        </p:nvSpPr>
        <p:spPr>
          <a:xfrm>
            <a:off x="411141" y="3036455"/>
            <a:ext cx="11224416" cy="7850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GB" sz="3200" i="0" dirty="0">
              <a:solidFill>
                <a:schemeClr val="accent2"/>
              </a:solidFill>
              <a:latin typeface="Effra" panose="02000506080000020004" pitchFamily="2" charset="77"/>
              <a:cs typeface="Arial" panose="020B0604020202020204" pitchFamily="34" charset="0"/>
            </a:endParaRPr>
          </a:p>
        </p:txBody>
      </p:sp>
      <p:sp>
        <p:nvSpPr>
          <p:cNvPr id="2" name="TextBox 1">
            <a:extLst>
              <a:ext uri="{FF2B5EF4-FFF2-40B4-BE49-F238E27FC236}">
                <a16:creationId xmlns:a16="http://schemas.microsoft.com/office/drawing/2014/main" id="{76BF3B0E-EC77-4380-B3F3-802312E9A6B5}"/>
              </a:ext>
            </a:extLst>
          </p:cNvPr>
          <p:cNvSpPr txBox="1"/>
          <p:nvPr/>
        </p:nvSpPr>
        <p:spPr>
          <a:xfrm>
            <a:off x="2911876" y="3040497"/>
            <a:ext cx="5494453" cy="584775"/>
          </a:xfrm>
          <a:prstGeom prst="rect">
            <a:avLst/>
          </a:prstGeom>
          <a:noFill/>
        </p:spPr>
        <p:txBody>
          <a:bodyPr wrap="none" rtlCol="0">
            <a:spAutoFit/>
          </a:bodyPr>
          <a:lstStyle/>
          <a:p>
            <a:r>
              <a:rPr lang="en-US" sz="3200" dirty="0">
                <a:solidFill>
                  <a:schemeClr val="bg1"/>
                </a:solidFill>
              </a:rPr>
              <a:t>Loading data in Redshift - COPY </a:t>
            </a:r>
            <a:endParaRPr lang="ro-RO" sz="3200" dirty="0">
              <a:solidFill>
                <a:schemeClr val="bg1"/>
              </a:solidFill>
            </a:endParaRPr>
          </a:p>
        </p:txBody>
      </p:sp>
    </p:spTree>
    <p:extLst>
      <p:ext uri="{BB962C8B-B14F-4D97-AF65-F5344CB8AC3E}">
        <p14:creationId xmlns:p14="http://schemas.microsoft.com/office/powerpoint/2010/main" val="927851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5ACE1C-E775-45F6-9726-24AB59EBE9B6}"/>
              </a:ext>
            </a:extLst>
          </p:cNvPr>
          <p:cNvSpPr txBox="1"/>
          <p:nvPr/>
        </p:nvSpPr>
        <p:spPr>
          <a:xfrm>
            <a:off x="632532" y="955840"/>
            <a:ext cx="10713129" cy="4616648"/>
          </a:xfrm>
          <a:prstGeom prst="rect">
            <a:avLst/>
          </a:prstGeom>
          <a:noFill/>
        </p:spPr>
        <p:txBody>
          <a:bodyPr wrap="square">
            <a:spAutoFit/>
          </a:bodyPr>
          <a:lstStyle/>
          <a:p>
            <a:r>
              <a:rPr lang="ro-RO" sz="1400" dirty="0">
                <a:solidFill>
                  <a:schemeClr val="bg1"/>
                </a:solidFill>
              </a:rPr>
              <a:t>PARTITION BY ( column_name [, ... ] ) [INCLUDE]</a:t>
            </a:r>
          </a:p>
          <a:p>
            <a:r>
              <a:rPr lang="ro-RO" sz="1400" dirty="0">
                <a:solidFill>
                  <a:schemeClr val="bg1"/>
                </a:solidFill>
              </a:rPr>
              <a:t>Specifies the partition keys for the unload operation. </a:t>
            </a:r>
          </a:p>
          <a:p>
            <a:r>
              <a:rPr lang="ro-RO" sz="1400" dirty="0">
                <a:solidFill>
                  <a:schemeClr val="bg1"/>
                </a:solidFill>
              </a:rPr>
              <a:t>UNLOAD automatically partitions output files into partition folders based on the partition key values</a:t>
            </a:r>
          </a:p>
          <a:p>
            <a:r>
              <a:rPr lang="ro-RO" sz="1400" dirty="0">
                <a:solidFill>
                  <a:schemeClr val="bg1"/>
                </a:solidFill>
              </a:rPr>
              <a:t>For example, a Parquet file that belongs to the partition year 2019 and the month September </a:t>
            </a:r>
          </a:p>
          <a:p>
            <a:r>
              <a:rPr lang="ro-RO" sz="1400" dirty="0">
                <a:solidFill>
                  <a:schemeClr val="bg1"/>
                </a:solidFill>
              </a:rPr>
              <a:t>has the following prefix: s3://my_bucket_name/my_prefix/year=2019/month=September/000.parquet.</a:t>
            </a:r>
          </a:p>
          <a:p>
            <a:endParaRPr lang="ro-RO" sz="1400" dirty="0">
              <a:solidFill>
                <a:schemeClr val="bg1"/>
              </a:solidFill>
            </a:endParaRPr>
          </a:p>
          <a:p>
            <a:endParaRPr lang="ro-RO" sz="1400" dirty="0">
              <a:solidFill>
                <a:schemeClr val="bg1"/>
              </a:solidFill>
            </a:endParaRPr>
          </a:p>
          <a:p>
            <a:endParaRPr lang="ro-RO" sz="1400" dirty="0">
              <a:solidFill>
                <a:schemeClr val="bg1"/>
              </a:solidFill>
            </a:endParaRPr>
          </a:p>
          <a:p>
            <a:r>
              <a:rPr lang="ro-RO" sz="1400" dirty="0">
                <a:solidFill>
                  <a:schemeClr val="bg1"/>
                </a:solidFill>
              </a:rPr>
              <a:t>MANIFEST [ VERBOSE ]</a:t>
            </a:r>
          </a:p>
          <a:p>
            <a:r>
              <a:rPr lang="ro-RO" sz="1400" dirty="0">
                <a:solidFill>
                  <a:schemeClr val="bg1"/>
                </a:solidFill>
              </a:rPr>
              <a:t>Creates a manifest file that explicitly lists details for the data files that are created by the UNLOAD process. </a:t>
            </a:r>
          </a:p>
          <a:p>
            <a:r>
              <a:rPr lang="ro-RO" sz="1400" dirty="0">
                <a:solidFill>
                  <a:schemeClr val="bg1"/>
                </a:solidFill>
              </a:rPr>
              <a:t>The manifest is a text file in JSON format that lists the URL of each file that was written to Amazon S3.</a:t>
            </a:r>
          </a:p>
          <a:p>
            <a:endParaRPr lang="ro-RO" sz="1400" dirty="0">
              <a:solidFill>
                <a:schemeClr val="bg1"/>
              </a:solidFill>
            </a:endParaRPr>
          </a:p>
          <a:p>
            <a:r>
              <a:rPr lang="ro-RO" sz="1400" dirty="0">
                <a:solidFill>
                  <a:schemeClr val="bg1"/>
                </a:solidFill>
              </a:rPr>
              <a:t>If MANIFEST is specified with the VERBOSE option, the manifest includes the following details:</a:t>
            </a:r>
          </a:p>
          <a:p>
            <a:endParaRPr lang="ro-RO" sz="1400" dirty="0">
              <a:solidFill>
                <a:schemeClr val="bg1"/>
              </a:solidFill>
            </a:endParaRPr>
          </a:p>
          <a:p>
            <a:r>
              <a:rPr lang="ro-RO" sz="1400" dirty="0">
                <a:solidFill>
                  <a:schemeClr val="bg1"/>
                </a:solidFill>
              </a:rPr>
              <a:t>The column names and data types, and for CHAR, VARCHAR, or NUMERIC data types, dimensions for each column. </a:t>
            </a:r>
          </a:p>
          <a:p>
            <a:r>
              <a:rPr lang="ro-RO" sz="1400" dirty="0">
                <a:solidFill>
                  <a:schemeClr val="bg1"/>
                </a:solidFill>
              </a:rPr>
              <a:t>For CHAR and VARCHAR data types, the dimension is the length. For a DECIMAL or NUMERIC data type, the dimensions are precision and scale.</a:t>
            </a:r>
          </a:p>
          <a:p>
            <a:r>
              <a:rPr lang="ro-RO" sz="1400" dirty="0">
                <a:solidFill>
                  <a:schemeClr val="bg1"/>
                </a:solidFill>
              </a:rPr>
              <a:t>The row count unloaded to each file. If the HEADER option is specified, the row count includes the header line.</a:t>
            </a:r>
          </a:p>
          <a:p>
            <a:r>
              <a:rPr lang="ro-RO" sz="1400" dirty="0">
                <a:solidFill>
                  <a:schemeClr val="bg1"/>
                </a:solidFill>
              </a:rPr>
              <a:t>The total file size of all files unloaded and the total row count unloaded to all files. </a:t>
            </a:r>
          </a:p>
          <a:p>
            <a:r>
              <a:rPr lang="ro-RO" sz="1400" dirty="0">
                <a:solidFill>
                  <a:schemeClr val="bg1"/>
                </a:solidFill>
              </a:rPr>
              <a:t>If the HEADER option is specified, the row count includes the header lines.</a:t>
            </a:r>
          </a:p>
          <a:p>
            <a:endParaRPr lang="ro-RO" sz="1400" dirty="0">
              <a:solidFill>
                <a:schemeClr val="bg1"/>
              </a:solidFill>
            </a:endParaRPr>
          </a:p>
          <a:p>
            <a:r>
              <a:rPr lang="ro-RO" sz="1400" dirty="0">
                <a:solidFill>
                  <a:schemeClr val="bg1"/>
                </a:solidFill>
              </a:rPr>
              <a:t>The author. Author is always "Amazon Redshift".</a:t>
            </a:r>
          </a:p>
        </p:txBody>
      </p:sp>
    </p:spTree>
    <p:extLst>
      <p:ext uri="{BB962C8B-B14F-4D97-AF65-F5344CB8AC3E}">
        <p14:creationId xmlns:p14="http://schemas.microsoft.com/office/powerpoint/2010/main" val="1999446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06F90-4B26-4244-91B7-04C19A2754C9}"/>
              </a:ext>
            </a:extLst>
          </p:cNvPr>
          <p:cNvSpPr txBox="1"/>
          <p:nvPr/>
        </p:nvSpPr>
        <p:spPr>
          <a:xfrm>
            <a:off x="1014273" y="929247"/>
            <a:ext cx="9834240" cy="4185761"/>
          </a:xfrm>
          <a:prstGeom prst="rect">
            <a:avLst/>
          </a:prstGeom>
          <a:noFill/>
        </p:spPr>
        <p:txBody>
          <a:bodyPr wrap="square">
            <a:spAutoFit/>
          </a:bodyPr>
          <a:lstStyle/>
          <a:p>
            <a:r>
              <a:rPr lang="ro-RO" sz="1400" dirty="0">
                <a:solidFill>
                  <a:schemeClr val="bg1"/>
                </a:solidFill>
              </a:rPr>
              <a:t>HEADER</a:t>
            </a:r>
          </a:p>
          <a:p>
            <a:r>
              <a:rPr lang="ro-RO" sz="1400" dirty="0">
                <a:solidFill>
                  <a:schemeClr val="bg1"/>
                </a:solidFill>
              </a:rPr>
              <a:t>Adds a header line containing column names at the top of each output file. </a:t>
            </a:r>
          </a:p>
          <a:p>
            <a:r>
              <a:rPr lang="ro-RO" sz="1400" dirty="0">
                <a:solidFill>
                  <a:schemeClr val="bg1"/>
                </a:solidFill>
              </a:rPr>
              <a:t>Text transformation options, such as CSV, DELIMITER, ADDQUOTES, and ESCAPE, also apply to the header line. You can't use HEADER with FIXEDWIDTH.</a:t>
            </a:r>
          </a:p>
          <a:p>
            <a:endParaRPr lang="ro-RO" sz="1400" dirty="0">
              <a:solidFill>
                <a:schemeClr val="bg1"/>
              </a:solidFill>
            </a:endParaRPr>
          </a:p>
          <a:p>
            <a:r>
              <a:rPr lang="ro-RO" sz="1400" dirty="0">
                <a:solidFill>
                  <a:schemeClr val="bg1"/>
                </a:solidFill>
              </a:rPr>
              <a:t>DELIMITER AS 'delimiter_character'</a:t>
            </a:r>
          </a:p>
          <a:p>
            <a:r>
              <a:rPr lang="ro-RO" sz="1400" dirty="0">
                <a:solidFill>
                  <a:schemeClr val="bg1"/>
                </a:solidFill>
              </a:rPr>
              <a:t>Specifies a single ASCII character that is used to separate fields in the output file, such as a pipe character ( | ), a comma ( , ), or a tab ( \t ). </a:t>
            </a:r>
          </a:p>
          <a:p>
            <a:r>
              <a:rPr lang="ro-RO" sz="1400" dirty="0">
                <a:solidFill>
                  <a:schemeClr val="bg1"/>
                </a:solidFill>
              </a:rPr>
              <a:t>The default delimiter for text files is a pipe character. </a:t>
            </a:r>
          </a:p>
          <a:p>
            <a:r>
              <a:rPr lang="ro-RO" sz="1400" dirty="0">
                <a:solidFill>
                  <a:schemeClr val="bg1"/>
                </a:solidFill>
              </a:rPr>
              <a:t>The default delimiter for CSV files is a comma character. </a:t>
            </a:r>
          </a:p>
          <a:p>
            <a:r>
              <a:rPr lang="ro-RO" sz="1400" dirty="0">
                <a:solidFill>
                  <a:schemeClr val="bg1"/>
                </a:solidFill>
              </a:rPr>
              <a:t>The AS keyword is optional. You can't use DELIMITER with FIXEDWIDTH. </a:t>
            </a:r>
          </a:p>
          <a:p>
            <a:r>
              <a:rPr lang="ro-RO" sz="1400" dirty="0">
                <a:solidFill>
                  <a:schemeClr val="bg1"/>
                </a:solidFill>
              </a:rPr>
              <a:t>If the data contains the delimiter character, you need to specify the ESCAPE option to escape the delimiter, </a:t>
            </a:r>
          </a:p>
          <a:p>
            <a:r>
              <a:rPr lang="ro-RO" sz="1400" dirty="0">
                <a:solidFill>
                  <a:schemeClr val="bg1"/>
                </a:solidFill>
              </a:rPr>
              <a:t>or use ADDQUOTES to enclose the data in double quotation marks. Alternatively, specify a delimiter that isn't contained in the data.</a:t>
            </a:r>
          </a:p>
          <a:p>
            <a:endParaRPr lang="ro-RO" sz="1400" dirty="0">
              <a:solidFill>
                <a:schemeClr val="bg1"/>
              </a:solidFill>
            </a:endParaRPr>
          </a:p>
          <a:p>
            <a:r>
              <a:rPr lang="ro-RO" sz="1400" dirty="0">
                <a:solidFill>
                  <a:schemeClr val="bg1"/>
                </a:solidFill>
              </a:rPr>
              <a:t>FIXEDWIDTH 'fixedwidth_spec'</a:t>
            </a:r>
          </a:p>
          <a:p>
            <a:r>
              <a:rPr lang="ro-RO" sz="1400" dirty="0">
                <a:solidFill>
                  <a:schemeClr val="bg1"/>
                </a:solidFill>
              </a:rPr>
              <a:t>Unloads the data to a file where each column width is a fixed length, rather than separated by a delimiter. </a:t>
            </a:r>
          </a:p>
          <a:p>
            <a:r>
              <a:rPr lang="ro-RO" sz="1400" dirty="0">
                <a:solidFill>
                  <a:schemeClr val="bg1"/>
                </a:solidFill>
              </a:rPr>
              <a:t>The fixedwidth_spec is a string that specifies the number of columns and the width of the columns. </a:t>
            </a:r>
          </a:p>
          <a:p>
            <a:r>
              <a:rPr lang="ro-RO" sz="1400" dirty="0">
                <a:solidFill>
                  <a:schemeClr val="bg1"/>
                </a:solidFill>
              </a:rPr>
              <a:t>The AS keyword is optional. Because FIXEDWIDTH doesn't truncate data, the specification for each column in the UNLOAD statement </a:t>
            </a:r>
          </a:p>
          <a:p>
            <a:r>
              <a:rPr lang="ro-RO" sz="1400" dirty="0">
                <a:solidFill>
                  <a:schemeClr val="bg1"/>
                </a:solidFill>
              </a:rPr>
              <a:t>needs to be at least as long as the length of the longest entry for that column. </a:t>
            </a:r>
          </a:p>
        </p:txBody>
      </p:sp>
    </p:spTree>
    <p:extLst>
      <p:ext uri="{BB962C8B-B14F-4D97-AF65-F5344CB8AC3E}">
        <p14:creationId xmlns:p14="http://schemas.microsoft.com/office/powerpoint/2010/main" val="2066056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CC7F62-5748-45AF-91C9-A108F58264AE}"/>
              </a:ext>
            </a:extLst>
          </p:cNvPr>
          <p:cNvSpPr txBox="1"/>
          <p:nvPr/>
        </p:nvSpPr>
        <p:spPr>
          <a:xfrm>
            <a:off x="1049785" y="757029"/>
            <a:ext cx="10153834" cy="4832092"/>
          </a:xfrm>
          <a:prstGeom prst="rect">
            <a:avLst/>
          </a:prstGeom>
          <a:noFill/>
        </p:spPr>
        <p:txBody>
          <a:bodyPr wrap="square">
            <a:spAutoFit/>
          </a:bodyPr>
          <a:lstStyle/>
          <a:p>
            <a:r>
              <a:rPr lang="ro-RO" sz="1400" dirty="0">
                <a:solidFill>
                  <a:schemeClr val="bg1"/>
                </a:solidFill>
              </a:rPr>
              <a:t>IAM_ROLE { default | 'arn:aws:iam::&lt;AWS account-id&gt;:role/&lt;role-name&gt;'</a:t>
            </a:r>
          </a:p>
          <a:p>
            <a:r>
              <a:rPr lang="ro-RO" sz="1400" dirty="0">
                <a:solidFill>
                  <a:schemeClr val="bg1"/>
                </a:solidFill>
              </a:rPr>
              <a:t>Use the default keyword to have Amazon Redshift use the IAM role that is set as default and associated with the cluster when the UNLOAD command runs.</a:t>
            </a:r>
          </a:p>
          <a:p>
            <a:endParaRPr lang="ro-RO" sz="1400" dirty="0">
              <a:solidFill>
                <a:schemeClr val="bg1"/>
              </a:solidFill>
            </a:endParaRPr>
          </a:p>
          <a:p>
            <a:r>
              <a:rPr lang="ro-RO" sz="1400" dirty="0">
                <a:solidFill>
                  <a:schemeClr val="bg1"/>
                </a:solidFill>
              </a:rPr>
              <a:t>MAXFILESIZE [AS] max-size [ MB | GB ]</a:t>
            </a:r>
          </a:p>
          <a:p>
            <a:r>
              <a:rPr lang="ro-RO" sz="1400" dirty="0">
                <a:solidFill>
                  <a:schemeClr val="bg1"/>
                </a:solidFill>
              </a:rPr>
              <a:t>Specifies the maximum size of files that UNLOAD creates in Amazon S3. Specify a decimal value between 5 MB and 6.2 GB. The AS keyword is optional. </a:t>
            </a:r>
          </a:p>
          <a:p>
            <a:r>
              <a:rPr lang="ro-RO" sz="1400" dirty="0">
                <a:solidFill>
                  <a:schemeClr val="bg1"/>
                </a:solidFill>
              </a:rPr>
              <a:t>The default unit is MB. If MAXFILESIZE isn't specified, the default maximum file size is 6.2 GB. The size of the manifest file, if one is used, isn't affected by MAXFILESIZE.</a:t>
            </a:r>
          </a:p>
          <a:p>
            <a:endParaRPr lang="ro-RO" sz="1400" dirty="0">
              <a:solidFill>
                <a:schemeClr val="bg1"/>
              </a:solidFill>
            </a:endParaRPr>
          </a:p>
          <a:p>
            <a:r>
              <a:rPr lang="ro-RO" sz="1400" dirty="0">
                <a:solidFill>
                  <a:schemeClr val="bg1"/>
                </a:solidFill>
              </a:rPr>
              <a:t>ROWGROUPSIZE [AS] size [ MB | GB ]</a:t>
            </a:r>
          </a:p>
          <a:p>
            <a:r>
              <a:rPr lang="ro-RO" sz="1400" dirty="0">
                <a:solidFill>
                  <a:schemeClr val="bg1"/>
                </a:solidFill>
              </a:rPr>
              <a:t>Specifies the size of row groups. Choosing a larger size can reduce the number of row groups, reducing the amount of network communication. </a:t>
            </a:r>
          </a:p>
          <a:p>
            <a:r>
              <a:rPr lang="ro-RO" sz="1400" dirty="0">
                <a:solidFill>
                  <a:schemeClr val="bg1"/>
                </a:solidFill>
              </a:rPr>
              <a:t>Specify an integer value between 32 MB and 128 MB. The AS keyword is optional. The default unit is MB.</a:t>
            </a:r>
          </a:p>
          <a:p>
            <a:endParaRPr lang="ro-RO" sz="1400" dirty="0">
              <a:solidFill>
                <a:schemeClr val="bg1"/>
              </a:solidFill>
            </a:endParaRPr>
          </a:p>
          <a:p>
            <a:r>
              <a:rPr lang="ro-RO" sz="1400" dirty="0">
                <a:solidFill>
                  <a:schemeClr val="bg1"/>
                </a:solidFill>
              </a:rPr>
              <a:t>ALLOWOVERWRITE</a:t>
            </a:r>
          </a:p>
          <a:p>
            <a:r>
              <a:rPr lang="ro-RO" sz="1400" dirty="0">
                <a:solidFill>
                  <a:schemeClr val="bg1"/>
                </a:solidFill>
              </a:rPr>
              <a:t>By default, UNLOAD fails if it finds files that it would possibly overwrite. If ALLOWOVERWRITE is specified, UNLOAD overwrites existing files, including the manifest file.</a:t>
            </a:r>
          </a:p>
          <a:p>
            <a:endParaRPr lang="ro-RO" sz="1400" dirty="0">
              <a:solidFill>
                <a:schemeClr val="bg1"/>
              </a:solidFill>
            </a:endParaRPr>
          </a:p>
          <a:p>
            <a:r>
              <a:rPr lang="ro-RO" sz="1400" dirty="0">
                <a:solidFill>
                  <a:schemeClr val="bg1"/>
                </a:solidFill>
              </a:rPr>
              <a:t>CLEANPATH</a:t>
            </a:r>
          </a:p>
          <a:p>
            <a:r>
              <a:rPr lang="ro-RO" sz="1400" dirty="0">
                <a:solidFill>
                  <a:schemeClr val="bg1"/>
                </a:solidFill>
              </a:rPr>
              <a:t>The CLEANPATH option removes existing files located in the Amazon S3 path specified in the TO clause before unloading files to the specified location.</a:t>
            </a:r>
          </a:p>
        </p:txBody>
      </p:sp>
    </p:spTree>
    <p:extLst>
      <p:ext uri="{BB962C8B-B14F-4D97-AF65-F5344CB8AC3E}">
        <p14:creationId xmlns:p14="http://schemas.microsoft.com/office/powerpoint/2010/main" val="1631521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0ADBCF-C9FF-472F-B2D3-316717533BB8}"/>
              </a:ext>
            </a:extLst>
          </p:cNvPr>
          <p:cNvSpPr txBox="1"/>
          <p:nvPr/>
        </p:nvSpPr>
        <p:spPr>
          <a:xfrm>
            <a:off x="994299" y="615064"/>
            <a:ext cx="10360241" cy="5078313"/>
          </a:xfrm>
          <a:prstGeom prst="rect">
            <a:avLst/>
          </a:prstGeom>
          <a:noFill/>
        </p:spPr>
        <p:txBody>
          <a:bodyPr wrap="square">
            <a:spAutoFit/>
          </a:bodyPr>
          <a:lstStyle/>
          <a:p>
            <a:r>
              <a:rPr lang="ro-RO" dirty="0">
                <a:solidFill>
                  <a:schemeClr val="bg1"/>
                </a:solidFill>
              </a:rPr>
              <a:t>BZIP2</a:t>
            </a:r>
          </a:p>
          <a:p>
            <a:r>
              <a:rPr lang="ro-RO" dirty="0">
                <a:solidFill>
                  <a:schemeClr val="bg1"/>
                </a:solidFill>
              </a:rPr>
              <a:t>Unloads data to one or more bzip2-compressed files per slice. Each resulting file is appended with a .bz2 extension.</a:t>
            </a:r>
          </a:p>
          <a:p>
            <a:endParaRPr lang="ro-RO" dirty="0">
              <a:solidFill>
                <a:schemeClr val="bg1"/>
              </a:solidFill>
            </a:endParaRPr>
          </a:p>
          <a:p>
            <a:r>
              <a:rPr lang="ro-RO" dirty="0">
                <a:solidFill>
                  <a:schemeClr val="bg1"/>
                </a:solidFill>
              </a:rPr>
              <a:t>GZIP</a:t>
            </a:r>
          </a:p>
          <a:p>
            <a:r>
              <a:rPr lang="ro-RO" dirty="0">
                <a:solidFill>
                  <a:schemeClr val="bg1"/>
                </a:solidFill>
              </a:rPr>
              <a:t>Unloads data to one or more gzip-compressed files per slice. Each resulting file is appended with a .gz extension.</a:t>
            </a:r>
          </a:p>
          <a:p>
            <a:endParaRPr lang="ro-RO" dirty="0">
              <a:solidFill>
                <a:schemeClr val="bg1"/>
              </a:solidFill>
            </a:endParaRPr>
          </a:p>
          <a:p>
            <a:r>
              <a:rPr lang="ro-RO" dirty="0">
                <a:solidFill>
                  <a:schemeClr val="bg1"/>
                </a:solidFill>
              </a:rPr>
              <a:t>ZSTD</a:t>
            </a:r>
          </a:p>
          <a:p>
            <a:r>
              <a:rPr lang="ro-RO" dirty="0">
                <a:solidFill>
                  <a:schemeClr val="bg1"/>
                </a:solidFill>
              </a:rPr>
              <a:t>Unloads data to one or more Zstandard-compressed files per slice. Each resulting file is appended with a .zst extension.</a:t>
            </a:r>
          </a:p>
          <a:p>
            <a:endParaRPr lang="ro-RO" dirty="0">
              <a:solidFill>
                <a:schemeClr val="bg1"/>
              </a:solidFill>
            </a:endParaRPr>
          </a:p>
          <a:p>
            <a:r>
              <a:rPr lang="ro-RO" dirty="0">
                <a:solidFill>
                  <a:schemeClr val="bg1"/>
                </a:solidFill>
              </a:rPr>
              <a:t>ADDQUOTES</a:t>
            </a:r>
          </a:p>
          <a:p>
            <a:r>
              <a:rPr lang="ro-RO" dirty="0">
                <a:solidFill>
                  <a:schemeClr val="bg1"/>
                </a:solidFill>
              </a:rPr>
              <a:t>Places quotation marks around each unloaded data field, so that Amazon Redshift can unload data values that contain the delimiter itself. </a:t>
            </a:r>
          </a:p>
          <a:p>
            <a:r>
              <a:rPr lang="ro-RO" dirty="0">
                <a:solidFill>
                  <a:schemeClr val="bg1"/>
                </a:solidFill>
              </a:rPr>
              <a:t>For example, if the delimiter is a comma, you could unload and reload the following data successfully:</a:t>
            </a:r>
          </a:p>
          <a:p>
            <a:endParaRPr lang="ro-RO" dirty="0">
              <a:solidFill>
                <a:schemeClr val="bg1"/>
              </a:solidFill>
            </a:endParaRPr>
          </a:p>
          <a:p>
            <a:r>
              <a:rPr lang="ro-RO" dirty="0">
                <a:solidFill>
                  <a:schemeClr val="bg1"/>
                </a:solidFill>
              </a:rPr>
              <a:t> "1","Hello, World"</a:t>
            </a:r>
          </a:p>
        </p:txBody>
      </p:sp>
    </p:spTree>
    <p:extLst>
      <p:ext uri="{BB962C8B-B14F-4D97-AF65-F5344CB8AC3E}">
        <p14:creationId xmlns:p14="http://schemas.microsoft.com/office/powerpoint/2010/main" val="3069398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21D668-F842-5B4C-909D-4AAC4CBFB5AD}"/>
              </a:ext>
            </a:extLst>
          </p:cNvPr>
          <p:cNvSpPr txBox="1">
            <a:spLocks/>
          </p:cNvSpPr>
          <p:nvPr/>
        </p:nvSpPr>
        <p:spPr>
          <a:xfrm>
            <a:off x="411141" y="2182049"/>
            <a:ext cx="11224416" cy="1246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endParaRPr lang="en-GB" sz="4000" b="1" i="1" dirty="0">
              <a:solidFill>
                <a:schemeClr val="bg1"/>
              </a:solidFill>
              <a:latin typeface="Effra" panose="02000506080000090004" pitchFamily="2" charset="0"/>
              <a:cs typeface="Arial" panose="020B0604020202020204" pitchFamily="34" charset="0"/>
            </a:endParaRPr>
          </a:p>
        </p:txBody>
      </p:sp>
      <p:sp>
        <p:nvSpPr>
          <p:cNvPr id="5" name="Title 1">
            <a:extLst>
              <a:ext uri="{FF2B5EF4-FFF2-40B4-BE49-F238E27FC236}">
                <a16:creationId xmlns:a16="http://schemas.microsoft.com/office/drawing/2014/main" id="{2D342D05-CED7-564D-B533-800E794D4276}"/>
              </a:ext>
            </a:extLst>
          </p:cNvPr>
          <p:cNvSpPr txBox="1">
            <a:spLocks/>
          </p:cNvSpPr>
          <p:nvPr/>
        </p:nvSpPr>
        <p:spPr>
          <a:xfrm>
            <a:off x="411141" y="3036455"/>
            <a:ext cx="11224416" cy="7850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GB" sz="3200" i="0" dirty="0">
              <a:solidFill>
                <a:schemeClr val="accent2"/>
              </a:solidFill>
              <a:latin typeface="Effra" panose="02000506080000020004" pitchFamily="2" charset="77"/>
              <a:cs typeface="Arial" panose="020B0604020202020204" pitchFamily="34" charset="0"/>
            </a:endParaRPr>
          </a:p>
        </p:txBody>
      </p:sp>
      <p:sp>
        <p:nvSpPr>
          <p:cNvPr id="2" name="TextBox 1">
            <a:extLst>
              <a:ext uri="{FF2B5EF4-FFF2-40B4-BE49-F238E27FC236}">
                <a16:creationId xmlns:a16="http://schemas.microsoft.com/office/drawing/2014/main" id="{76BF3B0E-EC77-4380-B3F3-802312E9A6B5}"/>
              </a:ext>
            </a:extLst>
          </p:cNvPr>
          <p:cNvSpPr txBox="1"/>
          <p:nvPr/>
        </p:nvSpPr>
        <p:spPr>
          <a:xfrm>
            <a:off x="2911876" y="3040497"/>
            <a:ext cx="5371983" cy="584775"/>
          </a:xfrm>
          <a:prstGeom prst="rect">
            <a:avLst/>
          </a:prstGeom>
          <a:noFill/>
        </p:spPr>
        <p:txBody>
          <a:bodyPr wrap="none" rtlCol="0">
            <a:spAutoFit/>
          </a:bodyPr>
          <a:lstStyle/>
          <a:p>
            <a:r>
              <a:rPr lang="en-US" sz="3200" dirty="0">
                <a:solidFill>
                  <a:schemeClr val="bg1"/>
                </a:solidFill>
              </a:rPr>
              <a:t>Concurrency scaling in Redshift</a:t>
            </a:r>
            <a:endParaRPr lang="ro-RO" sz="3200" dirty="0">
              <a:solidFill>
                <a:schemeClr val="bg1"/>
              </a:solidFill>
            </a:endParaRPr>
          </a:p>
        </p:txBody>
      </p:sp>
    </p:spTree>
    <p:extLst>
      <p:ext uri="{BB962C8B-B14F-4D97-AF65-F5344CB8AC3E}">
        <p14:creationId xmlns:p14="http://schemas.microsoft.com/office/powerpoint/2010/main" val="3587478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89813E-69BE-4DFF-AC36-B56E976E537E}"/>
              </a:ext>
            </a:extLst>
          </p:cNvPr>
          <p:cNvSpPr txBox="1"/>
          <p:nvPr/>
        </p:nvSpPr>
        <p:spPr>
          <a:xfrm>
            <a:off x="568169" y="1158471"/>
            <a:ext cx="10306975" cy="3416320"/>
          </a:xfrm>
          <a:prstGeom prst="rect">
            <a:avLst/>
          </a:prstGeom>
          <a:noFill/>
        </p:spPr>
        <p:txBody>
          <a:bodyPr wrap="square">
            <a:spAutoFit/>
          </a:bodyPr>
          <a:lstStyle/>
          <a:p>
            <a:pPr algn="l"/>
            <a:r>
              <a:rPr lang="en-US" b="0" i="0" dirty="0">
                <a:solidFill>
                  <a:schemeClr val="bg1"/>
                </a:solidFill>
                <a:effectLst/>
                <a:latin typeface="Amazon Ember"/>
              </a:rPr>
              <a:t>With the Concurrency Scaling feature, you can support virtually unlimited concurrent users and concurrent queries, with consistently fast query performance.</a:t>
            </a:r>
          </a:p>
          <a:p>
            <a:pPr algn="l"/>
            <a:endParaRPr lang="en-US" b="0" i="0" dirty="0">
              <a:solidFill>
                <a:schemeClr val="bg1"/>
              </a:solidFill>
              <a:effectLst/>
              <a:latin typeface="Amazon Ember"/>
            </a:endParaRPr>
          </a:p>
          <a:p>
            <a:pPr algn="l"/>
            <a:r>
              <a:rPr lang="en-US" b="0" i="0" dirty="0">
                <a:solidFill>
                  <a:schemeClr val="bg1"/>
                </a:solidFill>
                <a:effectLst/>
                <a:latin typeface="Amazon Ember"/>
              </a:rPr>
              <a:t>When you turn on concurrency scaling, Amazon Redshift automatically adds additional cluster capacity to process an increase in both read and write queries. </a:t>
            </a:r>
          </a:p>
          <a:p>
            <a:pPr algn="l"/>
            <a:endParaRPr lang="en-US" dirty="0">
              <a:solidFill>
                <a:schemeClr val="bg1"/>
              </a:solidFill>
              <a:latin typeface="Amazon Ember"/>
            </a:endParaRPr>
          </a:p>
          <a:p>
            <a:pPr algn="l"/>
            <a:r>
              <a:rPr lang="en-US" b="0" i="0" dirty="0">
                <a:solidFill>
                  <a:schemeClr val="bg1"/>
                </a:solidFill>
                <a:effectLst/>
                <a:latin typeface="Amazon Ember"/>
              </a:rPr>
              <a:t>Users see the most current data, whether the queries run on the main cluster or a concurrency-scaling cluster.</a:t>
            </a:r>
          </a:p>
          <a:p>
            <a:pPr algn="l"/>
            <a:endParaRPr lang="en-US" dirty="0">
              <a:solidFill>
                <a:schemeClr val="bg1"/>
              </a:solidFill>
              <a:latin typeface="Amazon Ember"/>
            </a:endParaRPr>
          </a:p>
          <a:p>
            <a:pPr algn="l"/>
            <a:r>
              <a:rPr lang="en-US" b="0" i="0" dirty="0">
                <a:solidFill>
                  <a:schemeClr val="bg1"/>
                </a:solidFill>
                <a:effectLst/>
                <a:latin typeface="Amazon Ember"/>
              </a:rPr>
              <a:t>You manage which queries are sent to the concurrency-scaling cluster by configuring WLM queues. When you turn on concurrency scaling, eligible queries are sent to the concurrency-scaling cluster instead of waiting in a queue.</a:t>
            </a:r>
          </a:p>
        </p:txBody>
      </p:sp>
    </p:spTree>
    <p:extLst>
      <p:ext uri="{BB962C8B-B14F-4D97-AF65-F5344CB8AC3E}">
        <p14:creationId xmlns:p14="http://schemas.microsoft.com/office/powerpoint/2010/main" val="61081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72664D-6B13-4A7D-B383-60E03949658D}"/>
              </a:ext>
            </a:extLst>
          </p:cNvPr>
          <p:cNvPicPr>
            <a:picLocks noChangeAspect="1"/>
          </p:cNvPicPr>
          <p:nvPr/>
        </p:nvPicPr>
        <p:blipFill>
          <a:blip r:embed="rId2"/>
          <a:stretch>
            <a:fillRect/>
          </a:stretch>
        </p:blipFill>
        <p:spPr>
          <a:xfrm>
            <a:off x="2857500" y="1219200"/>
            <a:ext cx="6477000" cy="4419600"/>
          </a:xfrm>
          <a:prstGeom prst="rect">
            <a:avLst/>
          </a:prstGeom>
        </p:spPr>
      </p:pic>
    </p:spTree>
    <p:extLst>
      <p:ext uri="{BB962C8B-B14F-4D97-AF65-F5344CB8AC3E}">
        <p14:creationId xmlns:p14="http://schemas.microsoft.com/office/powerpoint/2010/main" val="690249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BADDBB-F818-410B-AA1A-D8EEF66C891C}"/>
              </a:ext>
            </a:extLst>
          </p:cNvPr>
          <p:cNvSpPr txBox="1"/>
          <p:nvPr/>
        </p:nvSpPr>
        <p:spPr>
          <a:xfrm>
            <a:off x="985421" y="807868"/>
            <a:ext cx="968278" cy="523220"/>
          </a:xfrm>
          <a:prstGeom prst="rect">
            <a:avLst/>
          </a:prstGeom>
          <a:noFill/>
        </p:spPr>
        <p:txBody>
          <a:bodyPr wrap="none" rtlCol="0">
            <a:spAutoFit/>
          </a:bodyPr>
          <a:lstStyle/>
          <a:p>
            <a:r>
              <a:rPr lang="ro-RO" sz="2800" b="0" i="0" dirty="0">
                <a:solidFill>
                  <a:schemeClr val="bg1"/>
                </a:solidFill>
                <a:effectLst/>
                <a:latin typeface="Amazon Ember"/>
              </a:rPr>
              <a:t>COPY</a:t>
            </a:r>
          </a:p>
        </p:txBody>
      </p:sp>
      <p:sp>
        <p:nvSpPr>
          <p:cNvPr id="3" name="TextBox 2">
            <a:extLst>
              <a:ext uri="{FF2B5EF4-FFF2-40B4-BE49-F238E27FC236}">
                <a16:creationId xmlns:a16="http://schemas.microsoft.com/office/drawing/2014/main" id="{6F5EB6C5-53AF-416C-9D20-BCB909D34592}"/>
              </a:ext>
            </a:extLst>
          </p:cNvPr>
          <p:cNvSpPr txBox="1"/>
          <p:nvPr/>
        </p:nvSpPr>
        <p:spPr>
          <a:xfrm>
            <a:off x="985421" y="2219418"/>
            <a:ext cx="10208372" cy="923330"/>
          </a:xfrm>
          <a:prstGeom prst="rect">
            <a:avLst/>
          </a:prstGeom>
          <a:noFill/>
        </p:spPr>
        <p:txBody>
          <a:bodyPr wrap="none" rtlCol="0">
            <a:spAutoFit/>
          </a:bodyPr>
          <a:lstStyle/>
          <a:p>
            <a:r>
              <a:rPr lang="en-US" b="0" i="0" dirty="0">
                <a:solidFill>
                  <a:schemeClr val="bg1"/>
                </a:solidFill>
                <a:effectLst/>
                <a:latin typeface="Amazon Ember"/>
              </a:rPr>
              <a:t>Loads data into a table from data files or from an Amazon DynamoDB table. </a:t>
            </a:r>
          </a:p>
          <a:p>
            <a:r>
              <a:rPr lang="en-US" b="0" i="0" dirty="0">
                <a:solidFill>
                  <a:schemeClr val="bg1"/>
                </a:solidFill>
                <a:effectLst/>
                <a:latin typeface="Amazon Ember"/>
              </a:rPr>
              <a:t>The files can be located in an Amazon Simple Storage Service (Amazon S3) bucket, an Amazon EMR cluster, </a:t>
            </a:r>
          </a:p>
          <a:p>
            <a:r>
              <a:rPr lang="en-US" b="0" i="0" dirty="0">
                <a:solidFill>
                  <a:schemeClr val="bg1"/>
                </a:solidFill>
                <a:effectLst/>
                <a:latin typeface="Amazon Ember"/>
              </a:rPr>
              <a:t>or a remote host that is accessed using a Secure Shell (SSH) connection.</a:t>
            </a:r>
            <a:endParaRPr lang="ro-RO" dirty="0">
              <a:solidFill>
                <a:schemeClr val="bg1"/>
              </a:solidFill>
            </a:endParaRPr>
          </a:p>
        </p:txBody>
      </p:sp>
    </p:spTree>
    <p:extLst>
      <p:ext uri="{BB962C8B-B14F-4D97-AF65-F5344CB8AC3E}">
        <p14:creationId xmlns:p14="http://schemas.microsoft.com/office/powerpoint/2010/main" val="3233758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EE0607-3231-46BC-AEE7-35D93D188296}"/>
              </a:ext>
            </a:extLst>
          </p:cNvPr>
          <p:cNvPicPr>
            <a:picLocks noChangeAspect="1"/>
          </p:cNvPicPr>
          <p:nvPr/>
        </p:nvPicPr>
        <p:blipFill>
          <a:blip r:embed="rId2"/>
          <a:stretch>
            <a:fillRect/>
          </a:stretch>
        </p:blipFill>
        <p:spPr>
          <a:xfrm>
            <a:off x="1129867" y="1044863"/>
            <a:ext cx="3762375" cy="2514600"/>
          </a:xfrm>
          <a:prstGeom prst="rect">
            <a:avLst/>
          </a:prstGeom>
        </p:spPr>
      </p:pic>
      <p:pic>
        <p:nvPicPr>
          <p:cNvPr id="5" name="Picture 4">
            <a:extLst>
              <a:ext uri="{FF2B5EF4-FFF2-40B4-BE49-F238E27FC236}">
                <a16:creationId xmlns:a16="http://schemas.microsoft.com/office/drawing/2014/main" id="{684DAAC8-7542-4E10-B39B-EE66A94A2335}"/>
              </a:ext>
            </a:extLst>
          </p:cNvPr>
          <p:cNvPicPr>
            <a:picLocks noChangeAspect="1"/>
          </p:cNvPicPr>
          <p:nvPr/>
        </p:nvPicPr>
        <p:blipFill>
          <a:blip r:embed="rId3"/>
          <a:stretch>
            <a:fillRect/>
          </a:stretch>
        </p:blipFill>
        <p:spPr>
          <a:xfrm>
            <a:off x="447675" y="4123026"/>
            <a:ext cx="11296650" cy="1438275"/>
          </a:xfrm>
          <a:prstGeom prst="rect">
            <a:avLst/>
          </a:prstGeom>
        </p:spPr>
      </p:pic>
      <p:pic>
        <p:nvPicPr>
          <p:cNvPr id="7" name="Picture 6">
            <a:extLst>
              <a:ext uri="{FF2B5EF4-FFF2-40B4-BE49-F238E27FC236}">
                <a16:creationId xmlns:a16="http://schemas.microsoft.com/office/drawing/2014/main" id="{324B4488-36CC-4488-AF5B-8CB81DA8126F}"/>
              </a:ext>
            </a:extLst>
          </p:cNvPr>
          <p:cNvPicPr>
            <a:picLocks noChangeAspect="1"/>
          </p:cNvPicPr>
          <p:nvPr/>
        </p:nvPicPr>
        <p:blipFill>
          <a:blip r:embed="rId4"/>
          <a:stretch>
            <a:fillRect/>
          </a:stretch>
        </p:blipFill>
        <p:spPr>
          <a:xfrm>
            <a:off x="5792498" y="1715799"/>
            <a:ext cx="5095875" cy="1019175"/>
          </a:xfrm>
          <a:prstGeom prst="rect">
            <a:avLst/>
          </a:prstGeom>
        </p:spPr>
      </p:pic>
    </p:spTree>
    <p:extLst>
      <p:ext uri="{BB962C8B-B14F-4D97-AF65-F5344CB8AC3E}">
        <p14:creationId xmlns:p14="http://schemas.microsoft.com/office/powerpoint/2010/main" val="300463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E0B399-1897-4D5D-A0AA-C07E5EF7C03C}"/>
              </a:ext>
            </a:extLst>
          </p:cNvPr>
          <p:cNvPicPr>
            <a:picLocks noChangeAspect="1"/>
          </p:cNvPicPr>
          <p:nvPr/>
        </p:nvPicPr>
        <p:blipFill>
          <a:blip r:embed="rId2"/>
          <a:stretch>
            <a:fillRect/>
          </a:stretch>
        </p:blipFill>
        <p:spPr>
          <a:xfrm>
            <a:off x="1909762" y="1200872"/>
            <a:ext cx="8074747" cy="3764623"/>
          </a:xfrm>
          <a:prstGeom prst="rect">
            <a:avLst/>
          </a:prstGeom>
        </p:spPr>
      </p:pic>
    </p:spTree>
    <p:extLst>
      <p:ext uri="{BB962C8B-B14F-4D97-AF65-F5344CB8AC3E}">
        <p14:creationId xmlns:p14="http://schemas.microsoft.com/office/powerpoint/2010/main" val="353964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D099E-A838-4D31-9BDA-99E2A9CF5451}"/>
              </a:ext>
            </a:extLst>
          </p:cNvPr>
          <p:cNvPicPr>
            <a:picLocks noChangeAspect="1"/>
          </p:cNvPicPr>
          <p:nvPr/>
        </p:nvPicPr>
        <p:blipFill>
          <a:blip r:embed="rId2"/>
          <a:stretch>
            <a:fillRect/>
          </a:stretch>
        </p:blipFill>
        <p:spPr>
          <a:xfrm>
            <a:off x="1388629" y="848157"/>
            <a:ext cx="8272607" cy="4648766"/>
          </a:xfrm>
          <a:prstGeom prst="rect">
            <a:avLst/>
          </a:prstGeom>
        </p:spPr>
      </p:pic>
    </p:spTree>
    <p:extLst>
      <p:ext uri="{BB962C8B-B14F-4D97-AF65-F5344CB8AC3E}">
        <p14:creationId xmlns:p14="http://schemas.microsoft.com/office/powerpoint/2010/main" val="479206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1AFA17-8199-49E6-9B84-C510439612AC}"/>
              </a:ext>
            </a:extLst>
          </p:cNvPr>
          <p:cNvSpPr txBox="1"/>
          <p:nvPr/>
        </p:nvSpPr>
        <p:spPr>
          <a:xfrm>
            <a:off x="784898" y="760896"/>
            <a:ext cx="6201829" cy="369332"/>
          </a:xfrm>
          <a:prstGeom prst="rect">
            <a:avLst/>
          </a:prstGeom>
          <a:noFill/>
        </p:spPr>
        <p:txBody>
          <a:bodyPr wrap="square">
            <a:spAutoFit/>
          </a:bodyPr>
          <a:lstStyle/>
          <a:p>
            <a:pPr algn="l"/>
            <a:r>
              <a:rPr lang="ro-RO" b="0" i="0" dirty="0">
                <a:solidFill>
                  <a:schemeClr val="bg1"/>
                </a:solidFill>
                <a:effectLst/>
                <a:latin typeface="Amazon Ember"/>
              </a:rPr>
              <a:t>Data load operations</a:t>
            </a:r>
          </a:p>
        </p:txBody>
      </p:sp>
      <p:sp>
        <p:nvSpPr>
          <p:cNvPr id="4" name="TextBox 3">
            <a:extLst>
              <a:ext uri="{FF2B5EF4-FFF2-40B4-BE49-F238E27FC236}">
                <a16:creationId xmlns:a16="http://schemas.microsoft.com/office/drawing/2014/main" id="{2FF3CD1F-4DA2-4691-92E5-D15FC942E88C}"/>
              </a:ext>
            </a:extLst>
          </p:cNvPr>
          <p:cNvSpPr txBox="1"/>
          <p:nvPr/>
        </p:nvSpPr>
        <p:spPr>
          <a:xfrm>
            <a:off x="784898" y="1395816"/>
            <a:ext cx="10622203" cy="4801314"/>
          </a:xfrm>
          <a:prstGeom prst="rect">
            <a:avLst/>
          </a:prstGeom>
          <a:noFill/>
        </p:spPr>
        <p:txBody>
          <a:bodyPr wrap="none" rtlCol="0">
            <a:spAutoFit/>
          </a:bodyPr>
          <a:lstStyle/>
          <a:p>
            <a:r>
              <a:rPr lang="en-US" dirty="0">
                <a:solidFill>
                  <a:schemeClr val="bg1"/>
                </a:solidFill>
              </a:rPr>
              <a:t>COMPROWS </a:t>
            </a:r>
            <a:r>
              <a:rPr lang="en-US" dirty="0" err="1">
                <a:solidFill>
                  <a:schemeClr val="bg1"/>
                </a:solidFill>
              </a:rPr>
              <a:t>numrows</a:t>
            </a:r>
            <a:endParaRPr lang="en-US" dirty="0">
              <a:solidFill>
                <a:schemeClr val="bg1"/>
              </a:solidFill>
            </a:endParaRPr>
          </a:p>
          <a:p>
            <a:r>
              <a:rPr lang="en-US" dirty="0">
                <a:solidFill>
                  <a:schemeClr val="bg1"/>
                </a:solidFill>
              </a:rPr>
              <a:t>Specifies the number of rows to be used as the sample size for compression analysis. </a:t>
            </a:r>
          </a:p>
          <a:p>
            <a:r>
              <a:rPr lang="en-US" dirty="0">
                <a:solidFill>
                  <a:schemeClr val="bg1"/>
                </a:solidFill>
              </a:rPr>
              <a:t>The analysis is run on rows from each data slice. </a:t>
            </a:r>
          </a:p>
          <a:p>
            <a:r>
              <a:rPr lang="en-US" dirty="0">
                <a:solidFill>
                  <a:schemeClr val="bg1"/>
                </a:solidFill>
              </a:rPr>
              <a:t>For example, if you specify COMPROWS 1000000 (1,000,000) and the system contains four total slices, </a:t>
            </a:r>
          </a:p>
          <a:p>
            <a:r>
              <a:rPr lang="en-US" dirty="0">
                <a:solidFill>
                  <a:schemeClr val="bg1"/>
                </a:solidFill>
              </a:rPr>
              <a:t>no more than 250,000 rows for each slice are read and analyzed.</a:t>
            </a:r>
          </a:p>
          <a:p>
            <a:endParaRPr lang="en-US" dirty="0">
              <a:solidFill>
                <a:schemeClr val="bg1"/>
              </a:solidFill>
            </a:endParaRPr>
          </a:p>
          <a:p>
            <a:r>
              <a:rPr lang="en-US" dirty="0">
                <a:solidFill>
                  <a:schemeClr val="bg1"/>
                </a:solidFill>
              </a:rPr>
              <a:t>COMPUPDATE [ PRESET | { ON | TRUE } | { OFF | FALSE } ]</a:t>
            </a:r>
          </a:p>
          <a:p>
            <a:r>
              <a:rPr lang="en-US" dirty="0">
                <a:solidFill>
                  <a:schemeClr val="bg1"/>
                </a:solidFill>
              </a:rPr>
              <a:t>Controls whether compression encodings are automatically applied during a COPY.</a:t>
            </a:r>
          </a:p>
          <a:p>
            <a:endParaRPr lang="en-US" dirty="0">
              <a:solidFill>
                <a:schemeClr val="bg1"/>
              </a:solidFill>
            </a:endParaRPr>
          </a:p>
          <a:p>
            <a:r>
              <a:rPr lang="en-US" dirty="0">
                <a:solidFill>
                  <a:schemeClr val="bg1"/>
                </a:solidFill>
              </a:rPr>
              <a:t>Columns that are defined as sort keys are assigned RAW compression.</a:t>
            </a:r>
          </a:p>
          <a:p>
            <a:r>
              <a:rPr lang="en-US" dirty="0">
                <a:solidFill>
                  <a:schemeClr val="bg1"/>
                </a:solidFill>
              </a:rPr>
              <a:t>Columns that are defined as BOOLEAN, REAL, or DOUBLE PRECISION data types are assigned RAW compression.</a:t>
            </a:r>
          </a:p>
          <a:p>
            <a:r>
              <a:rPr lang="en-US" dirty="0">
                <a:solidFill>
                  <a:schemeClr val="bg1"/>
                </a:solidFill>
              </a:rPr>
              <a:t>Columns that are defined as SMALLINT, INTEGER, BIGINT, DECIMAL, DATE, TIMESTAMP, or TIMESTAMPTZ </a:t>
            </a:r>
          </a:p>
          <a:p>
            <a:r>
              <a:rPr lang="en-US" dirty="0">
                <a:solidFill>
                  <a:schemeClr val="bg1"/>
                </a:solidFill>
              </a:rPr>
              <a:t>are assigned AZ64 compression.</a:t>
            </a:r>
          </a:p>
          <a:p>
            <a:r>
              <a:rPr lang="en-US" dirty="0">
                <a:solidFill>
                  <a:schemeClr val="bg1"/>
                </a:solidFill>
              </a:rPr>
              <a:t>Columns that are defined as CHAR or VARCHAR are assigned LZO compression.</a:t>
            </a:r>
          </a:p>
          <a:p>
            <a:endParaRPr lang="en-US" dirty="0">
              <a:solidFill>
                <a:schemeClr val="bg1"/>
              </a:solidFill>
            </a:endParaRPr>
          </a:p>
          <a:p>
            <a:r>
              <a:rPr lang="en-US" dirty="0">
                <a:solidFill>
                  <a:schemeClr val="bg1"/>
                </a:solidFill>
              </a:rPr>
              <a:t>IGNOREALLERRORS</a:t>
            </a:r>
          </a:p>
          <a:p>
            <a:r>
              <a:rPr lang="en-US" dirty="0">
                <a:solidFill>
                  <a:schemeClr val="bg1"/>
                </a:solidFill>
              </a:rPr>
              <a:t>You can specify this option to ignore all errors that occur during the load operation.</a:t>
            </a:r>
            <a:endParaRPr lang="ro-RO" dirty="0">
              <a:solidFill>
                <a:schemeClr val="bg1"/>
              </a:solidFill>
            </a:endParaRPr>
          </a:p>
        </p:txBody>
      </p:sp>
    </p:spTree>
    <p:extLst>
      <p:ext uri="{BB962C8B-B14F-4D97-AF65-F5344CB8AC3E}">
        <p14:creationId xmlns:p14="http://schemas.microsoft.com/office/powerpoint/2010/main" val="3742729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31B4EB-BBAD-49ED-86AF-D9873D18C6FF}"/>
              </a:ext>
            </a:extLst>
          </p:cNvPr>
          <p:cNvSpPr txBox="1"/>
          <p:nvPr/>
        </p:nvSpPr>
        <p:spPr>
          <a:xfrm>
            <a:off x="784898" y="760896"/>
            <a:ext cx="6201829" cy="369332"/>
          </a:xfrm>
          <a:prstGeom prst="rect">
            <a:avLst/>
          </a:prstGeom>
          <a:noFill/>
        </p:spPr>
        <p:txBody>
          <a:bodyPr wrap="square">
            <a:spAutoFit/>
          </a:bodyPr>
          <a:lstStyle/>
          <a:p>
            <a:pPr algn="l"/>
            <a:r>
              <a:rPr lang="ro-RO" b="0" i="0" dirty="0">
                <a:solidFill>
                  <a:schemeClr val="bg1"/>
                </a:solidFill>
                <a:effectLst/>
                <a:latin typeface="Amazon Ember"/>
              </a:rPr>
              <a:t>Data load operations</a:t>
            </a:r>
          </a:p>
        </p:txBody>
      </p:sp>
      <p:sp>
        <p:nvSpPr>
          <p:cNvPr id="3" name="TextBox 2">
            <a:extLst>
              <a:ext uri="{FF2B5EF4-FFF2-40B4-BE49-F238E27FC236}">
                <a16:creationId xmlns:a16="http://schemas.microsoft.com/office/drawing/2014/main" id="{893EC5B2-2B83-4F3E-B370-BF587FF9D72A}"/>
              </a:ext>
            </a:extLst>
          </p:cNvPr>
          <p:cNvSpPr txBox="1"/>
          <p:nvPr/>
        </p:nvSpPr>
        <p:spPr>
          <a:xfrm>
            <a:off x="784898" y="1272759"/>
            <a:ext cx="11078226" cy="4801314"/>
          </a:xfrm>
          <a:prstGeom prst="rect">
            <a:avLst/>
          </a:prstGeom>
          <a:noFill/>
        </p:spPr>
        <p:txBody>
          <a:bodyPr wrap="none" rtlCol="0">
            <a:spAutoFit/>
          </a:bodyPr>
          <a:lstStyle/>
          <a:p>
            <a:r>
              <a:rPr lang="en-US" dirty="0">
                <a:solidFill>
                  <a:schemeClr val="bg1"/>
                </a:solidFill>
              </a:rPr>
              <a:t>MAXERROR [AS] </a:t>
            </a:r>
            <a:r>
              <a:rPr lang="en-US" dirty="0" err="1">
                <a:solidFill>
                  <a:schemeClr val="bg1"/>
                </a:solidFill>
              </a:rPr>
              <a:t>error_count</a:t>
            </a:r>
            <a:endParaRPr lang="en-US" dirty="0">
              <a:solidFill>
                <a:schemeClr val="bg1"/>
              </a:solidFill>
            </a:endParaRPr>
          </a:p>
          <a:p>
            <a:r>
              <a:rPr lang="en-US" dirty="0">
                <a:solidFill>
                  <a:schemeClr val="bg1"/>
                </a:solidFill>
              </a:rPr>
              <a:t>If the load returns the </a:t>
            </a:r>
            <a:r>
              <a:rPr lang="en-US" dirty="0" err="1">
                <a:solidFill>
                  <a:schemeClr val="bg1"/>
                </a:solidFill>
              </a:rPr>
              <a:t>error_count</a:t>
            </a:r>
            <a:r>
              <a:rPr lang="en-US" dirty="0">
                <a:solidFill>
                  <a:schemeClr val="bg1"/>
                </a:solidFill>
              </a:rPr>
              <a:t> number of errors or greater, the load fails. If the load returns fewer errors, </a:t>
            </a:r>
          </a:p>
          <a:p>
            <a:r>
              <a:rPr lang="en-US" dirty="0">
                <a:solidFill>
                  <a:schemeClr val="bg1"/>
                </a:solidFill>
              </a:rPr>
              <a:t>it continues and returns an INFO message that states the number of rows </a:t>
            </a:r>
          </a:p>
          <a:p>
            <a:r>
              <a:rPr lang="en-US" dirty="0">
                <a:solidFill>
                  <a:schemeClr val="bg1"/>
                </a:solidFill>
              </a:rPr>
              <a:t>that could not be loaded. Use this parameter to allow loads to continue when certain rows fail to load into the table </a:t>
            </a:r>
          </a:p>
          <a:p>
            <a:r>
              <a:rPr lang="en-US" dirty="0">
                <a:solidFill>
                  <a:schemeClr val="bg1"/>
                </a:solidFill>
              </a:rPr>
              <a:t>because of formatting errors or other inconsistencies in the data.</a:t>
            </a:r>
          </a:p>
          <a:p>
            <a:r>
              <a:rPr lang="en-US" dirty="0">
                <a:solidFill>
                  <a:schemeClr val="bg1"/>
                </a:solidFill>
              </a:rPr>
              <a:t>Set this value to 0 or 1 if you want the load to fail as soon as the first error occurs. The AS keyword is optional. </a:t>
            </a:r>
          </a:p>
          <a:p>
            <a:r>
              <a:rPr lang="en-US" dirty="0">
                <a:solidFill>
                  <a:schemeClr val="bg1"/>
                </a:solidFill>
              </a:rPr>
              <a:t>The MAXERROR default value is 0 and the limit is 100000.</a:t>
            </a:r>
          </a:p>
          <a:p>
            <a:endParaRPr lang="en-US" dirty="0">
              <a:solidFill>
                <a:schemeClr val="bg1"/>
              </a:solidFill>
            </a:endParaRPr>
          </a:p>
          <a:p>
            <a:r>
              <a:rPr lang="en-US" dirty="0">
                <a:solidFill>
                  <a:schemeClr val="bg1"/>
                </a:solidFill>
              </a:rPr>
              <a:t>NOLOAD</a:t>
            </a:r>
          </a:p>
          <a:p>
            <a:r>
              <a:rPr lang="en-US" dirty="0">
                <a:solidFill>
                  <a:schemeClr val="bg1"/>
                </a:solidFill>
              </a:rPr>
              <a:t>Checks the validity of the data file without actually loading the data. </a:t>
            </a:r>
          </a:p>
          <a:p>
            <a:r>
              <a:rPr lang="en-US" dirty="0">
                <a:solidFill>
                  <a:schemeClr val="bg1"/>
                </a:solidFill>
              </a:rPr>
              <a:t>Use the NOLOAD parameter to make sure that your data file loads without any errors before running the actual </a:t>
            </a:r>
          </a:p>
          <a:p>
            <a:r>
              <a:rPr lang="en-US" dirty="0">
                <a:solidFill>
                  <a:schemeClr val="bg1"/>
                </a:solidFill>
              </a:rPr>
              <a:t>data load. </a:t>
            </a:r>
          </a:p>
          <a:p>
            <a:r>
              <a:rPr lang="en-US" dirty="0">
                <a:solidFill>
                  <a:schemeClr val="bg1"/>
                </a:solidFill>
              </a:rPr>
              <a:t>Running COPY with the NOLOAD parameter is much faster than loading the data because it only parses the files.</a:t>
            </a:r>
          </a:p>
          <a:p>
            <a:endParaRPr lang="en-US" dirty="0">
              <a:solidFill>
                <a:schemeClr val="bg1"/>
              </a:solidFill>
            </a:endParaRPr>
          </a:p>
          <a:p>
            <a:r>
              <a:rPr lang="en-US" dirty="0">
                <a:solidFill>
                  <a:schemeClr val="bg1"/>
                </a:solidFill>
              </a:rPr>
              <a:t>STATUPDATE [ { ON | TRUE } | { OFF | FALSE } ]</a:t>
            </a:r>
          </a:p>
          <a:p>
            <a:r>
              <a:rPr lang="en-US" dirty="0">
                <a:solidFill>
                  <a:schemeClr val="bg1"/>
                </a:solidFill>
              </a:rPr>
              <a:t>Governs automatic computation and refresh of optimizer statistics at the end of a successful COPY command. </a:t>
            </a:r>
          </a:p>
          <a:p>
            <a:r>
              <a:rPr lang="en-US" dirty="0">
                <a:solidFill>
                  <a:schemeClr val="bg1"/>
                </a:solidFill>
              </a:rPr>
              <a:t>By default, if the STATUPDATE parameter isn't used, statistics are updated automatically if the table is initially empty.</a:t>
            </a:r>
            <a:endParaRPr lang="ro-RO" dirty="0">
              <a:solidFill>
                <a:schemeClr val="bg1"/>
              </a:solidFill>
            </a:endParaRPr>
          </a:p>
        </p:txBody>
      </p:sp>
    </p:spTree>
    <p:extLst>
      <p:ext uri="{BB962C8B-B14F-4D97-AF65-F5344CB8AC3E}">
        <p14:creationId xmlns:p14="http://schemas.microsoft.com/office/powerpoint/2010/main" val="126099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21D668-F842-5B4C-909D-4AAC4CBFB5AD}"/>
              </a:ext>
            </a:extLst>
          </p:cNvPr>
          <p:cNvSpPr txBox="1">
            <a:spLocks/>
          </p:cNvSpPr>
          <p:nvPr/>
        </p:nvSpPr>
        <p:spPr>
          <a:xfrm>
            <a:off x="411141" y="2182049"/>
            <a:ext cx="11224416" cy="1246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endParaRPr lang="en-GB" sz="4000" b="1" i="1" dirty="0">
              <a:solidFill>
                <a:schemeClr val="bg1"/>
              </a:solidFill>
              <a:latin typeface="Effra" panose="02000506080000090004" pitchFamily="2" charset="0"/>
              <a:cs typeface="Arial" panose="020B0604020202020204" pitchFamily="34" charset="0"/>
            </a:endParaRPr>
          </a:p>
        </p:txBody>
      </p:sp>
      <p:sp>
        <p:nvSpPr>
          <p:cNvPr id="5" name="Title 1">
            <a:extLst>
              <a:ext uri="{FF2B5EF4-FFF2-40B4-BE49-F238E27FC236}">
                <a16:creationId xmlns:a16="http://schemas.microsoft.com/office/drawing/2014/main" id="{2D342D05-CED7-564D-B533-800E794D4276}"/>
              </a:ext>
            </a:extLst>
          </p:cNvPr>
          <p:cNvSpPr txBox="1">
            <a:spLocks/>
          </p:cNvSpPr>
          <p:nvPr/>
        </p:nvSpPr>
        <p:spPr>
          <a:xfrm>
            <a:off x="411141" y="3036455"/>
            <a:ext cx="11224416" cy="7850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GB" sz="3200" i="0" dirty="0">
              <a:solidFill>
                <a:schemeClr val="accent2"/>
              </a:solidFill>
              <a:latin typeface="Effra" panose="02000506080000020004" pitchFamily="2" charset="77"/>
              <a:cs typeface="Arial" panose="020B0604020202020204" pitchFamily="34" charset="0"/>
            </a:endParaRPr>
          </a:p>
        </p:txBody>
      </p:sp>
      <p:sp>
        <p:nvSpPr>
          <p:cNvPr id="2" name="TextBox 1">
            <a:extLst>
              <a:ext uri="{FF2B5EF4-FFF2-40B4-BE49-F238E27FC236}">
                <a16:creationId xmlns:a16="http://schemas.microsoft.com/office/drawing/2014/main" id="{76BF3B0E-EC77-4380-B3F3-802312E9A6B5}"/>
              </a:ext>
            </a:extLst>
          </p:cNvPr>
          <p:cNvSpPr txBox="1"/>
          <p:nvPr/>
        </p:nvSpPr>
        <p:spPr>
          <a:xfrm>
            <a:off x="2911876" y="3040497"/>
            <a:ext cx="6324745" cy="584775"/>
          </a:xfrm>
          <a:prstGeom prst="rect">
            <a:avLst/>
          </a:prstGeom>
          <a:noFill/>
        </p:spPr>
        <p:txBody>
          <a:bodyPr wrap="none" rtlCol="0">
            <a:spAutoFit/>
          </a:bodyPr>
          <a:lstStyle/>
          <a:p>
            <a:r>
              <a:rPr lang="en-US" sz="3200" dirty="0">
                <a:solidFill>
                  <a:schemeClr val="bg1"/>
                </a:solidFill>
              </a:rPr>
              <a:t>Export data from Redshift - UNLOAD </a:t>
            </a:r>
            <a:endParaRPr lang="ro-RO" sz="3200" dirty="0">
              <a:solidFill>
                <a:schemeClr val="bg1"/>
              </a:solidFill>
            </a:endParaRPr>
          </a:p>
        </p:txBody>
      </p:sp>
    </p:spTree>
    <p:extLst>
      <p:ext uri="{BB962C8B-B14F-4D97-AF65-F5344CB8AC3E}">
        <p14:creationId xmlns:p14="http://schemas.microsoft.com/office/powerpoint/2010/main" val="1047369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B10B53-6872-4E44-98AE-4AD6ADCC33A4}"/>
              </a:ext>
            </a:extLst>
          </p:cNvPr>
          <p:cNvSpPr txBox="1"/>
          <p:nvPr/>
        </p:nvSpPr>
        <p:spPr>
          <a:xfrm>
            <a:off x="685799" y="725295"/>
            <a:ext cx="6094520" cy="369332"/>
          </a:xfrm>
          <a:prstGeom prst="rect">
            <a:avLst/>
          </a:prstGeom>
          <a:noFill/>
        </p:spPr>
        <p:txBody>
          <a:bodyPr wrap="square">
            <a:spAutoFit/>
          </a:bodyPr>
          <a:lstStyle/>
          <a:p>
            <a:pPr algn="l"/>
            <a:r>
              <a:rPr lang="ro-RO" b="0" i="0" dirty="0">
                <a:solidFill>
                  <a:schemeClr val="bg1"/>
                </a:solidFill>
                <a:effectLst/>
                <a:latin typeface="Amazon Ember"/>
              </a:rPr>
              <a:t>UNLOAD</a:t>
            </a:r>
          </a:p>
        </p:txBody>
      </p:sp>
      <p:sp>
        <p:nvSpPr>
          <p:cNvPr id="5" name="TextBox 4">
            <a:extLst>
              <a:ext uri="{FF2B5EF4-FFF2-40B4-BE49-F238E27FC236}">
                <a16:creationId xmlns:a16="http://schemas.microsoft.com/office/drawing/2014/main" id="{F71432A9-0054-4E8A-8F65-9E63C033EB5C}"/>
              </a:ext>
            </a:extLst>
          </p:cNvPr>
          <p:cNvSpPr txBox="1"/>
          <p:nvPr/>
        </p:nvSpPr>
        <p:spPr>
          <a:xfrm>
            <a:off x="685799" y="1511825"/>
            <a:ext cx="4409984" cy="2308324"/>
          </a:xfrm>
          <a:prstGeom prst="rect">
            <a:avLst/>
          </a:prstGeom>
          <a:noFill/>
        </p:spPr>
        <p:txBody>
          <a:bodyPr wrap="square">
            <a:spAutoFit/>
          </a:bodyPr>
          <a:lstStyle/>
          <a:p>
            <a:r>
              <a:rPr lang="en-US" b="0" i="0" dirty="0">
                <a:solidFill>
                  <a:schemeClr val="bg1"/>
                </a:solidFill>
                <a:effectLst/>
                <a:latin typeface="Amazon Ember"/>
              </a:rPr>
              <a:t>Unloads the result of a query to one or more text, JSON, or Apache Parquet files on Amazon S3, using Amazon S3 server-side encryption (SSE-S3). You can also specify server-side encryption with an AWS Key Management Service key (SSE-KMS) or client-side encryption with a customer managed key.</a:t>
            </a:r>
            <a:endParaRPr lang="ro-RO" dirty="0">
              <a:solidFill>
                <a:schemeClr val="bg1"/>
              </a:solidFill>
            </a:endParaRPr>
          </a:p>
        </p:txBody>
      </p:sp>
      <p:pic>
        <p:nvPicPr>
          <p:cNvPr id="7" name="Picture 6">
            <a:extLst>
              <a:ext uri="{FF2B5EF4-FFF2-40B4-BE49-F238E27FC236}">
                <a16:creationId xmlns:a16="http://schemas.microsoft.com/office/drawing/2014/main" id="{9EAF8F9E-DEC6-4211-8F9B-05B1FA151332}"/>
              </a:ext>
            </a:extLst>
          </p:cNvPr>
          <p:cNvPicPr>
            <a:picLocks noChangeAspect="1"/>
          </p:cNvPicPr>
          <p:nvPr/>
        </p:nvPicPr>
        <p:blipFill>
          <a:blip r:embed="rId2"/>
          <a:stretch>
            <a:fillRect/>
          </a:stretch>
        </p:blipFill>
        <p:spPr>
          <a:xfrm>
            <a:off x="5765501" y="876215"/>
            <a:ext cx="5022078" cy="5282214"/>
          </a:xfrm>
          <a:prstGeom prst="rect">
            <a:avLst/>
          </a:prstGeom>
        </p:spPr>
      </p:pic>
      <p:pic>
        <p:nvPicPr>
          <p:cNvPr id="9" name="Picture 8">
            <a:extLst>
              <a:ext uri="{FF2B5EF4-FFF2-40B4-BE49-F238E27FC236}">
                <a16:creationId xmlns:a16="http://schemas.microsoft.com/office/drawing/2014/main" id="{DEC9B824-4777-42E4-8FE2-1BE473158457}"/>
              </a:ext>
            </a:extLst>
          </p:cNvPr>
          <p:cNvPicPr>
            <a:picLocks noChangeAspect="1"/>
          </p:cNvPicPr>
          <p:nvPr/>
        </p:nvPicPr>
        <p:blipFill>
          <a:blip r:embed="rId3"/>
          <a:stretch>
            <a:fillRect/>
          </a:stretch>
        </p:blipFill>
        <p:spPr>
          <a:xfrm>
            <a:off x="555001" y="4282839"/>
            <a:ext cx="4671579" cy="862637"/>
          </a:xfrm>
          <a:prstGeom prst="rect">
            <a:avLst/>
          </a:prstGeom>
        </p:spPr>
      </p:pic>
    </p:spTree>
    <p:extLst>
      <p:ext uri="{BB962C8B-B14F-4D97-AF65-F5344CB8AC3E}">
        <p14:creationId xmlns:p14="http://schemas.microsoft.com/office/powerpoint/2010/main" val="199615737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62164624659A42B972D388035A3526" ma:contentTypeVersion="11" ma:contentTypeDescription="Create a new document." ma:contentTypeScope="" ma:versionID="59db4352a9a8284561fdadda9bdc4dc8">
  <xsd:schema xmlns:xsd="http://www.w3.org/2001/XMLSchema" xmlns:xs="http://www.w3.org/2001/XMLSchema" xmlns:p="http://schemas.microsoft.com/office/2006/metadata/properties" xmlns:ns2="a36ab0c5-fb91-4139-b316-448044950157" xmlns:ns3="ea83457f-3d5b-474b-b913-0b762ee65729" targetNamespace="http://schemas.microsoft.com/office/2006/metadata/properties" ma:root="true" ma:fieldsID="4f1a625cb5cdde1f6deaf59f2939b1f4" ns2:_="" ns3:_="">
    <xsd:import namespace="a36ab0c5-fb91-4139-b316-448044950157"/>
    <xsd:import namespace="ea83457f-3d5b-474b-b913-0b762ee6572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ab0c5-fb91-4139-b316-4480449501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83457f-3d5b-474b-b913-0b762ee6572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a83457f-3d5b-474b-b913-0b762ee65729">
      <UserInfo>
        <DisplayName>Colm O'Reilly</DisplayName>
        <AccountId>95</AccountId>
        <AccountType/>
      </UserInfo>
      <UserInfo>
        <DisplayName>Sara Sousa</DisplayName>
        <AccountId>445</AccountId>
        <AccountType/>
      </UserInfo>
      <UserInfo>
        <DisplayName>Gisela Oliveira</DisplayName>
        <AccountId>1011</AccountId>
        <AccountType/>
      </UserInfo>
      <UserInfo>
        <DisplayName>Soraya Dubler</DisplayName>
        <AccountId>133</AccountId>
        <AccountType/>
      </UserInfo>
      <UserInfo>
        <DisplayName>Shane Sweeney</DisplayName>
        <AccountId>55</AccountId>
        <AccountType/>
      </UserInfo>
      <UserInfo>
        <DisplayName>Hugh Coughlan</DisplayName>
        <AccountId>124</AccountId>
        <AccountType/>
      </UserInfo>
      <UserInfo>
        <DisplayName>Conor Lynch</DisplayName>
        <AccountId>127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409B3E-9E3B-4D7A-B302-73CD4823E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6ab0c5-fb91-4139-b316-448044950157"/>
    <ds:schemaRef ds:uri="ea83457f-3d5b-474b-b913-0b762ee65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7B7F90-9AD2-4DB4-BEB1-10716187A59C}">
  <ds:schemaRefs>
    <ds:schemaRef ds:uri="http://purl.org/dc/dcmitype/"/>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ea83457f-3d5b-474b-b913-0b762ee65729"/>
    <ds:schemaRef ds:uri="a36ab0c5-fb91-4139-b316-448044950157"/>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B56F8B7A-1C7C-4643-8221-7EE7EA1663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13705</TotalTime>
  <Words>1516</Words>
  <Application>Microsoft Office PowerPoint</Application>
  <PresentationFormat>Widescreen</PresentationFormat>
  <Paragraphs>124</Paragraphs>
  <Slides>16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Amazon Ember</vt:lpstr>
      <vt:lpstr>Arial</vt:lpstr>
      <vt:lpstr>Calibri</vt:lpstr>
      <vt:lpstr>Calibri Light</vt:lpstr>
      <vt:lpstr>Effra</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Andrei Onea</cp:lastModifiedBy>
  <cp:revision>193</cp:revision>
  <cp:lastPrinted>2019-12-11T10:35:15Z</cp:lastPrinted>
  <dcterms:created xsi:type="dcterms:W3CDTF">2019-02-18T10:58:09Z</dcterms:created>
  <dcterms:modified xsi:type="dcterms:W3CDTF">2022-07-21T18:34:48Z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0x0101006A62164624659A42B972D388035A3526</vt:lpwstr>
  </property>
</Properties>
</file>